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113"/>
  </p:notesMasterIdLst>
  <p:handoutMasterIdLst>
    <p:handoutMasterId r:id="rId114"/>
  </p:handoutMasterIdLst>
  <p:sldIdLst>
    <p:sldId id="256" r:id="rId2"/>
    <p:sldId id="260" r:id="rId3"/>
    <p:sldId id="366" r:id="rId4"/>
    <p:sldId id="442" r:id="rId5"/>
    <p:sldId id="443" r:id="rId6"/>
    <p:sldId id="445" r:id="rId7"/>
    <p:sldId id="444" r:id="rId8"/>
    <p:sldId id="446" r:id="rId9"/>
    <p:sldId id="447" r:id="rId10"/>
    <p:sldId id="448" r:id="rId11"/>
    <p:sldId id="449" r:id="rId12"/>
    <p:sldId id="450" r:id="rId13"/>
    <p:sldId id="451" r:id="rId14"/>
    <p:sldId id="452" r:id="rId15"/>
    <p:sldId id="453" r:id="rId16"/>
    <p:sldId id="454" r:id="rId17"/>
    <p:sldId id="455" r:id="rId18"/>
    <p:sldId id="367" r:id="rId19"/>
    <p:sldId id="368" r:id="rId20"/>
    <p:sldId id="457" r:id="rId21"/>
    <p:sldId id="369" r:id="rId22"/>
    <p:sldId id="406" r:id="rId23"/>
    <p:sldId id="458" r:id="rId24"/>
    <p:sldId id="370" r:id="rId25"/>
    <p:sldId id="371" r:id="rId26"/>
    <p:sldId id="372" r:id="rId27"/>
    <p:sldId id="373" r:id="rId28"/>
    <p:sldId id="374" r:id="rId29"/>
    <p:sldId id="407" r:id="rId30"/>
    <p:sldId id="408" r:id="rId31"/>
    <p:sldId id="375" r:id="rId32"/>
    <p:sldId id="376" r:id="rId33"/>
    <p:sldId id="377" r:id="rId34"/>
    <p:sldId id="378" r:id="rId35"/>
    <p:sldId id="379" r:id="rId36"/>
    <p:sldId id="380" r:id="rId37"/>
    <p:sldId id="381" r:id="rId38"/>
    <p:sldId id="382" r:id="rId39"/>
    <p:sldId id="383" r:id="rId40"/>
    <p:sldId id="384" r:id="rId41"/>
    <p:sldId id="385" r:id="rId42"/>
    <p:sldId id="386" r:id="rId43"/>
    <p:sldId id="409" r:id="rId44"/>
    <p:sldId id="389" r:id="rId45"/>
    <p:sldId id="390" r:id="rId46"/>
    <p:sldId id="391" r:id="rId47"/>
    <p:sldId id="392" r:id="rId48"/>
    <p:sldId id="393" r:id="rId49"/>
    <p:sldId id="394" r:id="rId50"/>
    <p:sldId id="395" r:id="rId51"/>
    <p:sldId id="396" r:id="rId52"/>
    <p:sldId id="397" r:id="rId53"/>
    <p:sldId id="398" r:id="rId54"/>
    <p:sldId id="399" r:id="rId55"/>
    <p:sldId id="400" r:id="rId56"/>
    <p:sldId id="401" r:id="rId57"/>
    <p:sldId id="402" r:id="rId58"/>
    <p:sldId id="403" r:id="rId59"/>
    <p:sldId id="410" r:id="rId60"/>
    <p:sldId id="411" r:id="rId61"/>
    <p:sldId id="412" r:id="rId62"/>
    <p:sldId id="413" r:id="rId63"/>
    <p:sldId id="414" r:id="rId64"/>
    <p:sldId id="415" r:id="rId65"/>
    <p:sldId id="459" r:id="rId66"/>
    <p:sldId id="460" r:id="rId67"/>
    <p:sldId id="461" r:id="rId68"/>
    <p:sldId id="462" r:id="rId69"/>
    <p:sldId id="463" r:id="rId70"/>
    <p:sldId id="464" r:id="rId71"/>
    <p:sldId id="465" r:id="rId72"/>
    <p:sldId id="466" r:id="rId73"/>
    <p:sldId id="467" r:id="rId74"/>
    <p:sldId id="468" r:id="rId75"/>
    <p:sldId id="469" r:id="rId76"/>
    <p:sldId id="470" r:id="rId77"/>
    <p:sldId id="471" r:id="rId78"/>
    <p:sldId id="472" r:id="rId79"/>
    <p:sldId id="473" r:id="rId80"/>
    <p:sldId id="474" r:id="rId81"/>
    <p:sldId id="475" r:id="rId82"/>
    <p:sldId id="476" r:id="rId83"/>
    <p:sldId id="477" r:id="rId84"/>
    <p:sldId id="478" r:id="rId85"/>
    <p:sldId id="479" r:id="rId86"/>
    <p:sldId id="480" r:id="rId87"/>
    <p:sldId id="416" r:id="rId88"/>
    <p:sldId id="418" r:id="rId89"/>
    <p:sldId id="419" r:id="rId90"/>
    <p:sldId id="420" r:id="rId91"/>
    <p:sldId id="421" r:id="rId92"/>
    <p:sldId id="422" r:id="rId93"/>
    <p:sldId id="423" r:id="rId94"/>
    <p:sldId id="424" r:id="rId95"/>
    <p:sldId id="425" r:id="rId96"/>
    <p:sldId id="426" r:id="rId97"/>
    <p:sldId id="427" r:id="rId98"/>
    <p:sldId id="428" r:id="rId99"/>
    <p:sldId id="429" r:id="rId100"/>
    <p:sldId id="430" r:id="rId101"/>
    <p:sldId id="431" r:id="rId102"/>
    <p:sldId id="432" r:id="rId103"/>
    <p:sldId id="433" r:id="rId104"/>
    <p:sldId id="434" r:id="rId105"/>
    <p:sldId id="435" r:id="rId106"/>
    <p:sldId id="436" r:id="rId107"/>
    <p:sldId id="437" r:id="rId108"/>
    <p:sldId id="438" r:id="rId109"/>
    <p:sldId id="439" r:id="rId110"/>
    <p:sldId id="440" r:id="rId111"/>
    <p:sldId id="441"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23"/>
    <p:restoredTop sz="94729"/>
  </p:normalViewPr>
  <p:slideViewPr>
    <p:cSldViewPr snapToGrid="0" snapToObjects="1">
      <p:cViewPr>
        <p:scale>
          <a:sx n="103" d="100"/>
          <a:sy n="103" d="100"/>
        </p:scale>
        <p:origin x="208" y="200"/>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2EF7B8B9-B903-134C-A2C8-E2FD66017FCD}" type="presOf" srcId="{515BDA2D-4850-2442-8448-900AA9F697F0}" destId="{A783F38A-D8ED-B247-8378-74EEE12F9BF8}" srcOrd="1" destOrd="0" presId="urn:microsoft.com/office/officeart/2005/8/layout/hierarchy2"/>
    <dgm:cxn modelId="{CF8F00D2-D14A-7D47-8DDA-4266967E00D8}" type="presOf" srcId="{6D4A2189-E498-464C-828B-B65ABD594507}" destId="{17C777AD-035C-BC47-991E-ECA9A2A20388}" srcOrd="0" destOrd="0" presId="urn:microsoft.com/office/officeart/2005/8/layout/hierarchy2"/>
    <dgm:cxn modelId="{012C169D-0E43-2F41-B9E4-976493916E3D}" type="presOf" srcId="{AB530C70-2F97-9D4F-B055-A811B675D3C0}" destId="{7E001CE8-158A-4749-95E3-502944562692}"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5A719D51-BFD1-F34D-988A-399DE90FF8DA}" type="presOf" srcId="{02AED976-D241-1448-A68E-394C64776584}" destId="{56C857D2-A8BD-EB49-89B4-E490F21BA897}" srcOrd="1" destOrd="0" presId="urn:microsoft.com/office/officeart/2005/8/layout/hierarchy2"/>
    <dgm:cxn modelId="{A5180225-55C4-4D45-BAA8-86B43A6F32CC}" type="presOf" srcId="{02AED976-D241-1448-A68E-394C64776584}" destId="{AB346CDB-17A3-1F4B-9F46-5B861C632A4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51D5C3EC-A4D1-2848-B67A-7654710A3340}" type="presOf" srcId="{AD1AFE6E-BB86-7C4B-BAC9-3D2DAB76E04D}" destId="{C92989F7-12A6-134C-BB39-9313BB20EF6B}" srcOrd="0" destOrd="0" presId="urn:microsoft.com/office/officeart/2005/8/layout/hierarchy2"/>
    <dgm:cxn modelId="{7D560F7F-5ECA-554F-82E8-690A5190FBE3}" type="presOf" srcId="{0CF9BCAF-EC87-6440-9DDD-3685D663CF13}" destId="{A47AB6F1-8FA2-0F4E-BDF1-77BCB5B04182}"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3FADBEC7-E54E-054B-9FAA-BA7E5D88F655}" type="presOf" srcId="{0CF9BCAF-EC87-6440-9DDD-3685D663CF13}" destId="{11DAEB5A-E47E-9344-9D2C-ABD4D7C3ABC8}" srcOrd="1"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B612D441-E5FA-2F49-BA16-754268727A37}" type="presOf" srcId="{3C35D84A-F102-7941-888D-E9BF5C6719AE}" destId="{87054BE7-2520-9941-8A15-784D4EE1C3A1}" srcOrd="1" destOrd="0" presId="urn:microsoft.com/office/officeart/2005/8/layout/hierarchy2"/>
    <dgm:cxn modelId="{B60DBBE9-CDB2-494E-A961-884771E64A33}" type="presOf" srcId="{A3534884-AE6E-594C-B1EF-380F2CF3163C}" destId="{717B8C19-C5D6-4145-B7A5-E8C6CA001869}"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image" Target="../media/image71.emf"/><Relationship Id="rId2" Type="http://schemas.openxmlformats.org/officeDocument/2006/relationships/image" Target="../media/image7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image" Target="../media/image75.emf"/><Relationship Id="rId2" Type="http://schemas.openxmlformats.org/officeDocument/2006/relationships/image" Target="../media/image7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8.emf"/><Relationship Id="rId2" Type="http://schemas.openxmlformats.org/officeDocument/2006/relationships/image" Target="../media/image79.emf"/><Relationship Id="rId3" Type="http://schemas.openxmlformats.org/officeDocument/2006/relationships/image" Target="../media/image8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2.emf"/><Relationship Id="rId2" Type="http://schemas.openxmlformats.org/officeDocument/2006/relationships/image" Target="../media/image8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image" Target="../media/image75.emf"/><Relationship Id="rId2"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8.emf"/><Relationship Id="rId2" Type="http://schemas.openxmlformats.org/officeDocument/2006/relationships/image" Target="../media/image79.emf"/><Relationship Id="rId3" Type="http://schemas.openxmlformats.org/officeDocument/2006/relationships/image" Target="../media/image8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emf"/><Relationship Id="rId2" Type="http://schemas.openxmlformats.org/officeDocument/2006/relationships/image" Target="../media/image8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5" Type="http://schemas.openxmlformats.org/officeDocument/2006/relationships/image" Target="../media/image95.emf"/><Relationship Id="rId1" Type="http://schemas.openxmlformats.org/officeDocument/2006/relationships/image" Target="../media/image91.emf"/><Relationship Id="rId2" Type="http://schemas.openxmlformats.org/officeDocument/2006/relationships/image" Target="../media/image9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image" Target="../media/image71.emf"/><Relationship Id="rId2" Type="http://schemas.openxmlformats.org/officeDocument/2006/relationships/image" Target="../media/image7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kvfrans.com</a:t>
            </a:r>
            <a:r>
              <a:rPr lang="en-US" dirty="0" smtClean="0"/>
              <a:t>/</a:t>
            </a:r>
            <a:r>
              <a:rPr lang="en-US" dirty="0" err="1" smtClean="0"/>
              <a:t>variational</a:t>
            </a:r>
            <a:r>
              <a:rPr lang="en-US" dirty="0" smtClean="0"/>
              <a:t>-</a:t>
            </a:r>
            <a:r>
              <a:rPr lang="en-US" dirty="0" err="1" smtClean="0"/>
              <a:t>autoencoders</a:t>
            </a:r>
            <a:r>
              <a:rPr lang="en-US" dirty="0" smtClean="0"/>
              <a:t>-explained/</a:t>
            </a:r>
          </a:p>
          <a:p>
            <a:r>
              <a:rPr lang="en-US" dirty="0" smtClean="0"/>
              <a:t>https://</a:t>
            </a:r>
            <a:r>
              <a:rPr lang="en-US" dirty="0" err="1" smtClean="0"/>
              <a:t>arxiv.org</a:t>
            </a:r>
            <a:r>
              <a:rPr lang="en-US" dirty="0" smtClean="0"/>
              <a:t>/</a:t>
            </a:r>
            <a:r>
              <a:rPr lang="en-US" dirty="0" err="1" smtClean="0"/>
              <a:t>pdf</a:t>
            </a:r>
            <a:r>
              <a:rPr lang="en-US" smtClean="0"/>
              <a:t>/1606.05908.pdf</a:t>
            </a:r>
            <a:endParaRPr lang="en-US"/>
          </a:p>
        </p:txBody>
      </p:sp>
      <p:sp>
        <p:nvSpPr>
          <p:cNvPr id="4" name="Slide Number Placeholder 3"/>
          <p:cNvSpPr>
            <a:spLocks noGrp="1"/>
          </p:cNvSpPr>
          <p:nvPr>
            <p:ph type="sldNum" sz="quarter" idx="10"/>
          </p:nvPr>
        </p:nvSpPr>
        <p:spPr/>
        <p:txBody>
          <a:bodyPr/>
          <a:lstStyle/>
          <a:p>
            <a:fld id="{81EC9494-BAC6-AC41-8AE6-2DE7C4871F23}" type="slidenum">
              <a:rPr lang="en-US" smtClean="0"/>
              <a:t>77</a:t>
            </a:fld>
            <a:endParaRPr lang="en-US"/>
          </a:p>
        </p:txBody>
      </p:sp>
    </p:spTree>
    <p:extLst>
      <p:ext uri="{BB962C8B-B14F-4D97-AF65-F5344CB8AC3E}">
        <p14:creationId xmlns:p14="http://schemas.microsoft.com/office/powerpoint/2010/main" val="164694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kvfrans.com</a:t>
            </a:r>
            <a:r>
              <a:rPr lang="en-US" dirty="0" smtClean="0"/>
              <a:t>/</a:t>
            </a:r>
            <a:r>
              <a:rPr lang="en-US" dirty="0" err="1" smtClean="0"/>
              <a:t>variational</a:t>
            </a:r>
            <a:r>
              <a:rPr lang="en-US" dirty="0" smtClean="0"/>
              <a:t>-</a:t>
            </a:r>
            <a:r>
              <a:rPr lang="en-US" dirty="0" err="1" smtClean="0"/>
              <a:t>autoencoders</a:t>
            </a:r>
            <a:r>
              <a:rPr lang="en-US" dirty="0" smtClean="0"/>
              <a:t>-explained/</a:t>
            </a:r>
          </a:p>
          <a:p>
            <a:r>
              <a:rPr lang="en-US" dirty="0" smtClean="0"/>
              <a:t>https://</a:t>
            </a:r>
            <a:r>
              <a:rPr lang="en-US" dirty="0" err="1" smtClean="0"/>
              <a:t>arxiv.org</a:t>
            </a:r>
            <a:r>
              <a:rPr lang="en-US" dirty="0" smtClean="0"/>
              <a:t>/</a:t>
            </a:r>
            <a:r>
              <a:rPr lang="en-US" dirty="0" err="1" smtClean="0"/>
              <a:t>pdf</a:t>
            </a:r>
            <a:r>
              <a:rPr lang="en-US" smtClean="0"/>
              <a:t>/1606.05908.pdf</a:t>
            </a:r>
            <a:endParaRPr lang="en-US"/>
          </a:p>
        </p:txBody>
      </p:sp>
      <p:sp>
        <p:nvSpPr>
          <p:cNvPr id="4" name="Slide Number Placeholder 3"/>
          <p:cNvSpPr>
            <a:spLocks noGrp="1"/>
          </p:cNvSpPr>
          <p:nvPr>
            <p:ph type="sldNum" sz="quarter" idx="10"/>
          </p:nvPr>
        </p:nvSpPr>
        <p:spPr/>
        <p:txBody>
          <a:bodyPr/>
          <a:lstStyle/>
          <a:p>
            <a:fld id="{81EC9494-BAC6-AC41-8AE6-2DE7C4871F23}" type="slidenum">
              <a:rPr lang="en-US" smtClean="0"/>
              <a:t>97</a:t>
            </a:fld>
            <a:endParaRPr lang="en-US"/>
          </a:p>
        </p:txBody>
      </p:sp>
    </p:spTree>
    <p:extLst>
      <p:ext uri="{BB962C8B-B14F-4D97-AF65-F5344CB8AC3E}">
        <p14:creationId xmlns:p14="http://schemas.microsoft.com/office/powerpoint/2010/main" val="399327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Talk Title</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7.bin"/><Relationship Id="rId4" Type="http://schemas.openxmlformats.org/officeDocument/2006/relationships/image" Target="../media/image82.emf"/><Relationship Id="rId5" Type="http://schemas.openxmlformats.org/officeDocument/2006/relationships/oleObject" Target="../embeddings/oleObject38.bin"/><Relationship Id="rId6" Type="http://schemas.openxmlformats.org/officeDocument/2006/relationships/image" Target="../media/image83.emf"/><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80.png"/><Relationship Id="rId5"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104.xml.rels><?xml version="1.0" encoding="UTF-8" standalone="yes"?>
<Relationships xmlns="http://schemas.openxmlformats.org/package/2006/relationships"><Relationship Id="rId3" Type="http://schemas.openxmlformats.org/officeDocument/2006/relationships/image" Target="../media/image970.pn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60.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970.png"/><Relationship Id="rId5" Type="http://schemas.openxmlformats.org/officeDocument/2006/relationships/image" Target="../media/image98.png"/><Relationship Id="rId6" Type="http://schemas.openxmlformats.org/officeDocument/2006/relationships/image" Target="../media/image960.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970.png"/><Relationship Id="rId6" Type="http://schemas.openxmlformats.org/officeDocument/2006/relationships/image" Target="../media/image98.png"/><Relationship Id="rId7" Type="http://schemas.openxmlformats.org/officeDocument/2006/relationships/image" Target="../media/image960.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970.png"/><Relationship Id="rId5" Type="http://schemas.openxmlformats.org/officeDocument/2006/relationships/image" Target="../media/image98.png"/><Relationship Id="rId6" Type="http://schemas.openxmlformats.org/officeDocument/2006/relationships/image" Target="../media/image960.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2.png"/><Relationship Id="rId5" Type="http://schemas.openxmlformats.org/officeDocument/2006/relationships/image" Target="../media/image970.png"/><Relationship Id="rId6" Type="http://schemas.openxmlformats.org/officeDocument/2006/relationships/image" Target="../media/image98.png"/><Relationship Id="rId7" Type="http://schemas.openxmlformats.org/officeDocument/2006/relationships/image" Target="../media/image960.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970.png"/><Relationship Id="rId5" Type="http://schemas.openxmlformats.org/officeDocument/2006/relationships/image" Target="../media/image98.png"/><Relationship Id="rId6" Type="http://schemas.openxmlformats.org/officeDocument/2006/relationships/image" Target="../media/image960.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970.png"/><Relationship Id="rId6" Type="http://schemas.openxmlformats.org/officeDocument/2006/relationships/image" Target="../media/image98.png"/><Relationship Id="rId7" Type="http://schemas.openxmlformats.org/officeDocument/2006/relationships/image" Target="../media/image960.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970.png"/><Relationship Id="rId6" Type="http://schemas.openxmlformats.org/officeDocument/2006/relationships/image" Target="../media/image98.png"/><Relationship Id="rId7" Type="http://schemas.openxmlformats.org/officeDocument/2006/relationships/image" Target="../media/image960.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2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image" Target="../media/image2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20.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 Id="rId3" Type="http://schemas.openxmlformats.org/officeDocument/2006/relationships/image" Target="../media/image2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 Id="rId3" Type="http://schemas.openxmlformats.org/officeDocument/2006/relationships/image" Target="../media/image20.tiff"/></Relationships>
</file>

<file path=ppt/slides/_rels/slide42.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46.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54.tiff"/></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2.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63.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71.emf"/><Relationship Id="rId5" Type="http://schemas.openxmlformats.org/officeDocument/2006/relationships/oleObject" Target="../embeddings/oleObject2.bin"/><Relationship Id="rId6" Type="http://schemas.openxmlformats.org/officeDocument/2006/relationships/image" Target="../media/image72.emf"/><Relationship Id="rId7" Type="http://schemas.openxmlformats.org/officeDocument/2006/relationships/oleObject" Target="../embeddings/oleObject3.bin"/><Relationship Id="rId8" Type="http://schemas.openxmlformats.org/officeDocument/2006/relationships/image" Target="../media/image73.emf"/><Relationship Id="rId9" Type="http://schemas.openxmlformats.org/officeDocument/2006/relationships/oleObject" Target="../embeddings/oleObject4.bin"/><Relationship Id="rId10" Type="http://schemas.openxmlformats.org/officeDocument/2006/relationships/image" Target="../media/image74.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77.emf"/><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oleObject" Target="../embeddings/oleObject5.bin"/><Relationship Id="rId4" Type="http://schemas.openxmlformats.org/officeDocument/2006/relationships/image" Target="../media/image75.emf"/><Relationship Id="rId5" Type="http://schemas.openxmlformats.org/officeDocument/2006/relationships/oleObject" Target="../embeddings/oleObject6.bin"/><Relationship Id="rId6" Type="http://schemas.openxmlformats.org/officeDocument/2006/relationships/image" Target="../media/image73.emf"/><Relationship Id="rId7" Type="http://schemas.openxmlformats.org/officeDocument/2006/relationships/oleObject" Target="../embeddings/oleObject7.bin"/><Relationship Id="rId8" Type="http://schemas.openxmlformats.org/officeDocument/2006/relationships/image" Target="../media/image74.emf"/><Relationship Id="rId9" Type="http://schemas.openxmlformats.org/officeDocument/2006/relationships/oleObject" Target="../embeddings/oleObject8.bin"/><Relationship Id="rId10" Type="http://schemas.openxmlformats.org/officeDocument/2006/relationships/image" Target="../media/image76.e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oleObject" Target="../embeddings/oleObject10.bin"/><Relationship Id="rId7" Type="http://schemas.openxmlformats.org/officeDocument/2006/relationships/image" Target="../media/image78.emf"/><Relationship Id="rId8" Type="http://schemas.openxmlformats.org/officeDocument/2006/relationships/oleObject" Target="../embeddings/oleObject11.bin"/><Relationship Id="rId9" Type="http://schemas.openxmlformats.org/officeDocument/2006/relationships/image" Target="../media/image79.emf"/><Relationship Id="rId10" Type="http://schemas.openxmlformats.org/officeDocument/2006/relationships/oleObject" Target="../embeddings/oleObject12.bin"/><Relationship Id="rId11" Type="http://schemas.openxmlformats.org/officeDocument/2006/relationships/image" Target="../media/image80.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81.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82.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82.emf"/><Relationship Id="rId5" Type="http://schemas.openxmlformats.org/officeDocument/2006/relationships/oleObject" Target="../embeddings/oleObject16.bin"/><Relationship Id="rId6" Type="http://schemas.openxmlformats.org/officeDocument/2006/relationships/image" Target="../media/image83.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87.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0.png"/><Relationship Id="rId7" Type="http://schemas.openxmlformats.org/officeDocument/2006/relationships/image" Target="../media/image33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88.xml.rels><?xml version="1.0" encoding="UTF-8" standalone="yes"?>
<Relationships xmlns="http://schemas.openxmlformats.org/package/2006/relationships"><Relationship Id="rId11" Type="http://schemas.openxmlformats.org/officeDocument/2006/relationships/image" Target="../media/image94.emf"/><Relationship Id="rId12" Type="http://schemas.openxmlformats.org/officeDocument/2006/relationships/oleObject" Target="../embeddings/oleObject21.bin"/><Relationship Id="rId13" Type="http://schemas.openxmlformats.org/officeDocument/2006/relationships/image" Target="../media/image95.emf"/><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image" Target="../media/image96.png"/><Relationship Id="rId4" Type="http://schemas.openxmlformats.org/officeDocument/2006/relationships/oleObject" Target="../embeddings/oleObject17.bin"/><Relationship Id="rId5" Type="http://schemas.openxmlformats.org/officeDocument/2006/relationships/image" Target="../media/image91.emf"/><Relationship Id="rId6" Type="http://schemas.openxmlformats.org/officeDocument/2006/relationships/oleObject" Target="../embeddings/oleObject18.bin"/><Relationship Id="rId7" Type="http://schemas.openxmlformats.org/officeDocument/2006/relationships/image" Target="../media/image92.emf"/><Relationship Id="rId8" Type="http://schemas.openxmlformats.org/officeDocument/2006/relationships/oleObject" Target="../embeddings/oleObject19.bin"/><Relationship Id="rId9" Type="http://schemas.openxmlformats.org/officeDocument/2006/relationships/image" Target="../media/image93.emf"/><Relationship Id="rId10" Type="http://schemas.openxmlformats.org/officeDocument/2006/relationships/oleObject" Target="../embeddings/oleObject20.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98.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71.emf"/><Relationship Id="rId5" Type="http://schemas.openxmlformats.org/officeDocument/2006/relationships/oleObject" Target="../embeddings/oleObject24.bin"/><Relationship Id="rId6" Type="http://schemas.openxmlformats.org/officeDocument/2006/relationships/image" Target="../media/image72.emf"/><Relationship Id="rId7" Type="http://schemas.openxmlformats.org/officeDocument/2006/relationships/oleObject" Target="../embeddings/oleObject25.bin"/><Relationship Id="rId8" Type="http://schemas.openxmlformats.org/officeDocument/2006/relationships/image" Target="../media/image73.emf"/><Relationship Id="rId9" Type="http://schemas.openxmlformats.org/officeDocument/2006/relationships/oleObject" Target="../embeddings/oleObject26.bin"/><Relationship Id="rId10" Type="http://schemas.openxmlformats.org/officeDocument/2006/relationships/image" Target="../media/image74.e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1" Type="http://schemas.openxmlformats.org/officeDocument/2006/relationships/oleObject" Target="../embeddings/oleObject31.bin"/><Relationship Id="rId12" Type="http://schemas.openxmlformats.org/officeDocument/2006/relationships/image" Target="../media/image77.emf"/><Relationship Id="rId1" Type="http://schemas.openxmlformats.org/officeDocument/2006/relationships/vmlDrawing" Target="../drawings/vmlDrawing10.vml"/><Relationship Id="rId2" Type="http://schemas.openxmlformats.org/officeDocument/2006/relationships/slideLayout" Target="../slideLayouts/slideLayout7.xml"/><Relationship Id="rId3" Type="http://schemas.openxmlformats.org/officeDocument/2006/relationships/oleObject" Target="../embeddings/oleObject27.bin"/><Relationship Id="rId4" Type="http://schemas.openxmlformats.org/officeDocument/2006/relationships/image" Target="../media/image75.emf"/><Relationship Id="rId5" Type="http://schemas.openxmlformats.org/officeDocument/2006/relationships/oleObject" Target="../embeddings/oleObject28.bin"/><Relationship Id="rId6" Type="http://schemas.openxmlformats.org/officeDocument/2006/relationships/image" Target="../media/image73.emf"/><Relationship Id="rId7" Type="http://schemas.openxmlformats.org/officeDocument/2006/relationships/oleObject" Target="../embeddings/oleObject29.bin"/><Relationship Id="rId8" Type="http://schemas.openxmlformats.org/officeDocument/2006/relationships/image" Target="../media/image74.emf"/><Relationship Id="rId9" Type="http://schemas.openxmlformats.org/officeDocument/2006/relationships/oleObject" Target="../embeddings/oleObject30.bin"/><Relationship Id="rId10" Type="http://schemas.openxmlformats.org/officeDocument/2006/relationships/image" Target="../media/image76.emf"/></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oleObject" Target="../embeddings/oleObject32.bin"/><Relationship Id="rId7" Type="http://schemas.openxmlformats.org/officeDocument/2006/relationships/image" Target="../media/image78.emf"/><Relationship Id="rId8" Type="http://schemas.openxmlformats.org/officeDocument/2006/relationships/oleObject" Target="../embeddings/oleObject33.bin"/><Relationship Id="rId9" Type="http://schemas.openxmlformats.org/officeDocument/2006/relationships/image" Target="../media/image79.emf"/><Relationship Id="rId10" Type="http://schemas.openxmlformats.org/officeDocument/2006/relationships/oleObject" Target="../embeddings/oleObject34.bin"/><Relationship Id="rId11" Type="http://schemas.openxmlformats.org/officeDocument/2006/relationships/image" Target="../media/image80.e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image" Target="../media/image81.e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82.e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Transfer Learning </a:t>
            </a:r>
            <a:br>
              <a:rPr lang="en-US" dirty="0" smtClean="0"/>
            </a:br>
            <a:r>
              <a:rPr lang="en-US" sz="2400" dirty="0" smtClean="0"/>
              <a:t>Transfer Learning through Semi-supervised Deep </a:t>
            </a:r>
            <a:r>
              <a:rPr lang="en-US" sz="2400" dirty="0"/>
              <a:t>Generative </a:t>
            </a:r>
            <a:r>
              <a:rPr lang="en-US" sz="2400" dirty="0" smtClean="0"/>
              <a:t>Models</a:t>
            </a:r>
            <a:endParaRPr lang="en-US" sz="24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a:xfrm>
            <a:off x="601939" y="1122441"/>
            <a:ext cx="10327008" cy="1039991"/>
          </a:xfrm>
        </p:spPr>
        <p:txBody>
          <a:bodyPr/>
          <a:lstStyle/>
          <a:p>
            <a:r>
              <a:rPr lang="en-US" dirty="0" smtClean="0"/>
              <a:t>Common architectures</a:t>
            </a:r>
          </a:p>
          <a:p>
            <a:endParaRPr lang="en-US" dirty="0"/>
          </a:p>
          <a:p>
            <a:r>
              <a:rPr lang="en-US" dirty="0" smtClean="0"/>
              <a:t>Add fully connected networks, </a:t>
            </a:r>
          </a:p>
          <a:p>
            <a:r>
              <a:rPr lang="en-US" dirty="0" smtClean="0"/>
              <a:t>CNN, </a:t>
            </a:r>
          </a:p>
          <a:p>
            <a:r>
              <a:rPr lang="en-US" dirty="0" smtClean="0"/>
              <a:t>RNN, </a:t>
            </a:r>
          </a:p>
          <a:p>
            <a:r>
              <a:rPr lang="en-US" dirty="0" smtClean="0"/>
              <a:t>Bidirectional </a:t>
            </a:r>
            <a:r>
              <a:rPr lang="en-US" dirty="0" err="1" smtClean="0"/>
              <a:t>etc</a:t>
            </a:r>
            <a:r>
              <a:rPr lang="en-US" dirty="0" smtClean="0"/>
              <a:t> </a:t>
            </a:r>
          </a:p>
          <a:p>
            <a:r>
              <a:rPr lang="en-US" dirty="0" smtClean="0"/>
              <a:t>Fancy one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spTree>
    <p:extLst>
      <p:ext uri="{BB962C8B-B14F-4D97-AF65-F5344CB8AC3E}">
        <p14:creationId xmlns:p14="http://schemas.microsoft.com/office/powerpoint/2010/main" val="15047724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34855"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34856"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err="1">
                <a:solidFill>
                  <a:srgbClr val="FF0000"/>
                </a:solidFill>
              </a:rPr>
              <a:t>Variational</a:t>
            </a:r>
            <a:r>
              <a:rPr lang="en-US" sz="2800" dirty="0">
                <a:solidFill>
                  <a:srgbClr val="FF0000"/>
                </a:solidFill>
              </a:rPr>
              <a:t>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1795479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t>
            </a:r>
            <a:r>
              <a:rPr lang="en-US" dirty="0" smtClean="0"/>
              <a:t>Adversarial Networks</a:t>
            </a:r>
            <a:endParaRPr lang="en-US" dirty="0"/>
          </a:p>
        </p:txBody>
      </p:sp>
      <p:grpSp>
        <p:nvGrpSpPr>
          <p:cNvPr id="4" name="Group 3">
            <a:extLst>
              <a:ext uri="{FF2B5EF4-FFF2-40B4-BE49-F238E27FC236}">
                <a16:creationId xmlns:a16="http://schemas.microsoft.com/office/drawing/2014/main" xmlns=""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2"/>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4"/>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20850635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2"/>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4"/>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a16="http://schemas.microsoft.com/office/drawing/2014/main" xmlns=""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a16="http://schemas.microsoft.com/office/drawing/2014/main" xmlns=""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5"/>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02417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2"/>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4"/>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5"/>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578620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6"/>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05791545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4"/>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36798909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3"/>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6"/>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327612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3"/>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06772058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3"/>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6"/>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65009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Tree>
    <p:extLst>
      <p:ext uri="{BB962C8B-B14F-4D97-AF65-F5344CB8AC3E}">
        <p14:creationId xmlns:p14="http://schemas.microsoft.com/office/powerpoint/2010/main" val="17219042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3"/>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4"/>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9227127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3"/>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4"/>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06082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12</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gridCol w="800643"/>
              </a:tblGrid>
              <a:tr h="499420">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54240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103849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pic>
        <p:nvPicPr>
          <p:cNvPr id="11" name="Picture 10"/>
          <p:cNvPicPr>
            <a:picLocks noChangeAspect="1"/>
          </p:cNvPicPr>
          <p:nvPr/>
        </p:nvPicPr>
        <p:blipFill>
          <a:blip r:embed="rId2"/>
          <a:stretch>
            <a:fillRect/>
          </a:stretch>
        </p:blipFill>
        <p:spPr>
          <a:xfrm>
            <a:off x="5601216" y="2523140"/>
            <a:ext cx="2168815" cy="2268581"/>
          </a:xfrm>
          <a:prstGeom prst="rect">
            <a:avLst/>
          </a:prstGeom>
        </p:spPr>
      </p:pic>
    </p:spTree>
    <p:extLst>
      <p:ext uri="{BB962C8B-B14F-4D97-AF65-F5344CB8AC3E}">
        <p14:creationId xmlns:p14="http://schemas.microsoft.com/office/powerpoint/2010/main" val="124742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smtClean="0"/>
              <a:t>Force it to learn the features we believe are relevant. Physics maybe an important factor here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05136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64373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dirty="0"/>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smtClean="0"/>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15376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t>
            </a:r>
            <a:r>
              <a:rPr lang="en-US" dirty="0" smtClean="0"/>
              <a:t>autoencoders?</a:t>
            </a:r>
            <a:endParaRPr lang="en-US" dirty="0"/>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smtClean="0"/>
              <a:t>A particular kind of learning architectures. </a:t>
            </a:r>
          </a:p>
          <a:p>
            <a:pPr marL="457200" indent="-457200">
              <a:buFont typeface="Arial" charset="0"/>
              <a:buChar char="•"/>
            </a:pPr>
            <a:r>
              <a:rPr lang="en-US" dirty="0" smtClean="0"/>
              <a:t>A mechanism of compressing its input in a form that can be decompressed. </a:t>
            </a:r>
          </a:p>
          <a:p>
            <a:pPr marL="457200" indent="-457200">
              <a:buFont typeface="Arial" charset="0"/>
              <a:buChar char="•"/>
            </a:pPr>
            <a:r>
              <a:rPr lang="en-US" dirty="0" smtClean="0"/>
              <a:t>Similar to MP3 that compresses music and JPG that compresses images.</a:t>
            </a:r>
          </a:p>
          <a:p>
            <a:pPr marL="457200" indent="-457200">
              <a:buFont typeface="Arial" charset="0"/>
              <a:buChar char="•"/>
            </a:pPr>
            <a:r>
              <a:rPr lang="en-US" dirty="0" smtClean="0"/>
              <a:t>Autoencoders are more general than MP3 or JPG.</a:t>
            </a:r>
          </a:p>
          <a:p>
            <a:pPr marL="457200" indent="-457200">
              <a:buFont typeface="Arial" charset="0"/>
              <a:buChar char="•"/>
            </a:pPr>
            <a:r>
              <a:rPr lang="en-US" dirty="0" smtClean="0"/>
              <a:t>Usually is used to reduce the dimensionality of the data or find a representation that is better for another task. </a:t>
            </a:r>
          </a:p>
          <a:p>
            <a:pPr marL="457200" indent="-457200">
              <a:buFont typeface="Arial" charset="0"/>
              <a:buChar char="•"/>
            </a:pPr>
            <a:r>
              <a:rPr lang="en-US" dirty="0" smtClean="0"/>
              <a:t>They are also used to blend inputs from one input to another. </a:t>
            </a:r>
          </a:p>
          <a:p>
            <a:pPr marL="457200" indent="-457200">
              <a:buFont typeface="Arial" charset="0"/>
              <a:buChar char="•"/>
            </a:pPr>
            <a:r>
              <a:rPr lang="en-US" dirty="0" smtClean="0"/>
              <a:t>Commonly used for </a:t>
            </a:r>
            <a:r>
              <a:rPr lang="en-US" dirty="0" err="1" smtClean="0"/>
              <a:t>denoising</a:t>
            </a:r>
            <a:r>
              <a:rPr lang="en-US" dirty="0" smtClean="0"/>
              <a:t>, infilling, </a:t>
            </a:r>
            <a:r>
              <a:rPr lang="mr-IN" dirty="0" smtClean="0"/>
              <a:t>…</a:t>
            </a:r>
            <a:r>
              <a:rPr lang="en-US" dirty="0" smtClean="0"/>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t>
            </a:r>
            <a:endParaRPr lang="en-US" dirty="0"/>
          </a:p>
        </p:txBody>
      </p:sp>
      <p:sp>
        <p:nvSpPr>
          <p:cNvPr id="3" name="Content Placeholder 2"/>
          <p:cNvSpPr>
            <a:spLocks noGrp="1"/>
          </p:cNvSpPr>
          <p:nvPr>
            <p:ph idx="1"/>
          </p:nvPr>
        </p:nvSpPr>
        <p:spPr/>
        <p:txBody>
          <a:bodyPr/>
          <a:lstStyle/>
          <a:p>
            <a:r>
              <a:rPr lang="en-US" dirty="0" smtClean="0"/>
              <a:t>MP3 can compress music files by a factor of 10, so it allowed to burn CDs or MP3-players to store a lot of music. </a:t>
            </a:r>
          </a:p>
          <a:p>
            <a:r>
              <a:rPr lang="en-US" dirty="0" smtClean="0"/>
              <a:t>Same with JPG, compresses images by a factor of 10-20.</a:t>
            </a:r>
          </a:p>
          <a:p>
            <a:r>
              <a:rPr lang="en-US" dirty="0"/>
              <a:t>This helped lead to the image-rich </a:t>
            </a:r>
            <a:r>
              <a:rPr lang="en-US" dirty="0" smtClean="0"/>
              <a:t>web and abundance of music that </a:t>
            </a:r>
            <a:r>
              <a:rPr lang="en-US" dirty="0"/>
              <a:t>we enjoy </a:t>
            </a:r>
            <a:r>
              <a:rPr lang="en-US" dirty="0" smtClean="0"/>
              <a:t>today.</a:t>
            </a:r>
          </a:p>
          <a:p>
            <a:endParaRPr lang="en-US" dirty="0"/>
          </a:p>
          <a:p>
            <a:r>
              <a:rPr lang="en-US" dirty="0"/>
              <a:t>We say that both MP3 and JPG take an input (a music or image file), and </a:t>
            </a:r>
            <a:r>
              <a:rPr lang="en-US" b="1" dirty="0"/>
              <a:t>encode</a:t>
            </a:r>
            <a:r>
              <a:rPr lang="en-US" dirty="0"/>
              <a:t> it into a </a:t>
            </a:r>
            <a:r>
              <a:rPr lang="en-US" b="1" dirty="0" smtClean="0"/>
              <a:t>compressed </a:t>
            </a:r>
            <a:r>
              <a:rPr lang="en-US" dirty="0" smtClean="0"/>
              <a:t>form.</a:t>
            </a:r>
          </a:p>
          <a:p>
            <a:r>
              <a:rPr lang="en-US" dirty="0" smtClean="0"/>
              <a:t>Then we </a:t>
            </a:r>
            <a:r>
              <a:rPr lang="en-US" b="1" dirty="0" smtClean="0"/>
              <a:t>decode</a:t>
            </a:r>
            <a:r>
              <a:rPr lang="en-US" dirty="0" smtClean="0"/>
              <a:t> or </a:t>
            </a:r>
            <a:r>
              <a:rPr lang="en-US" b="1" dirty="0" smtClean="0"/>
              <a:t>decompress</a:t>
            </a:r>
            <a:r>
              <a:rPr lang="en-US" dirty="0" smtClean="0"/>
              <a:t> the intermediate version to some lower quality original version.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Neural Networks</a:t>
            </a:r>
          </a:p>
          <a:p>
            <a:pPr marL="457200" indent="-457200">
              <a:spcAft>
                <a:spcPts val="1200"/>
              </a:spcAft>
              <a:buFont typeface="Arial" charset="0"/>
              <a:buChar char="•"/>
            </a:pPr>
            <a:r>
              <a:rPr lang="en-US" dirty="0" smtClean="0">
                <a:solidFill>
                  <a:schemeClr val="tx1">
                    <a:lumMod val="75000"/>
                    <a:lumOff val="25000"/>
                  </a:schemeClr>
                </a:solidFill>
              </a:rPr>
              <a:t>Representation Learning </a:t>
            </a:r>
            <a:endParaRPr lang="en-US" dirty="0" smtClean="0">
              <a:solidFill>
                <a:schemeClr val="tx1">
                  <a:lumMod val="75000"/>
                  <a:lumOff val="25000"/>
                </a:schemeClr>
              </a:solidFill>
            </a:endParaRPr>
          </a:p>
          <a:p>
            <a:pPr marL="457200" indent="-457200">
              <a:spcAft>
                <a:spcPts val="1200"/>
              </a:spcAft>
              <a:buFont typeface="Arial" charset="0"/>
              <a:buChar char="•"/>
            </a:pPr>
            <a:r>
              <a:rPr lang="en-US" dirty="0" smtClean="0">
                <a:solidFill>
                  <a:schemeClr val="tx1">
                    <a:lumMod val="75000"/>
                    <a:lumOff val="25000"/>
                  </a:schemeClr>
                </a:solidFill>
              </a:rPr>
              <a:t>Autoencoders</a:t>
            </a:r>
            <a:endParaRPr lang="en-US" dirty="0" smtClean="0">
              <a:solidFill>
                <a:schemeClr val="tx1">
                  <a:lumMod val="75000"/>
                  <a:lumOff val="25000"/>
                </a:schemeClr>
              </a:solidFill>
            </a:endParaRPr>
          </a:p>
          <a:p>
            <a:pPr marL="457200" indent="-457200">
              <a:spcAft>
                <a:spcPts val="1200"/>
              </a:spcAft>
              <a:buFont typeface="Arial" charset="0"/>
              <a:buChar char="•"/>
            </a:pPr>
            <a:r>
              <a:rPr lang="en-US" dirty="0" smtClean="0">
                <a:solidFill>
                  <a:schemeClr val="tx1">
                    <a:lumMod val="75000"/>
                    <a:lumOff val="25000"/>
                  </a:schemeClr>
                </a:solidFill>
              </a:rPr>
              <a:t>Variational autoencoders</a:t>
            </a:r>
          </a:p>
          <a:p>
            <a:pPr>
              <a:spcAft>
                <a:spcPts val="1200"/>
              </a:spcAft>
            </a:pPr>
            <a:endParaRPr lang="en-US" dirty="0" smtClean="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a:t>
            </a:fld>
            <a:endParaRPr lang="en-US" dirty="0"/>
          </a:p>
        </p:txBody>
      </p:sp>
    </p:spTree>
    <p:extLst>
      <p:ext uri="{BB962C8B-B14F-4D97-AF65-F5344CB8AC3E}">
        <p14:creationId xmlns:p14="http://schemas.microsoft.com/office/powerpoint/2010/main" val="1596260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34415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a:t>
            </a:r>
            <a:endParaRPr lang="en-US" dirty="0"/>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smtClean="0"/>
              <a:t>The greater the difference of the original version and the decompressed version the greater the </a:t>
            </a:r>
            <a:r>
              <a:rPr lang="en-US" sz="2400" b="1" dirty="0" smtClean="0"/>
              <a:t>loss</a:t>
            </a:r>
            <a:r>
              <a:rPr lang="en-US" sz="2400" dirty="0" smtClean="0"/>
              <a:t>.</a:t>
            </a:r>
          </a:p>
          <a:p>
            <a:pPr>
              <a:spcAft>
                <a:spcPts val="600"/>
              </a:spcAft>
            </a:pPr>
            <a:r>
              <a:rPr lang="en-US" sz="2400" dirty="0" smtClean="0"/>
              <a:t>For </a:t>
            </a:r>
            <a:r>
              <a:rPr lang="en-US" sz="2400" dirty="0" smtClean="0"/>
              <a:t>example imagine you are in Boston and it is cold and want to write a text to </a:t>
            </a:r>
            <a:r>
              <a:rPr lang="en-US" sz="2400" dirty="0" smtClean="0"/>
              <a:t>a special </a:t>
            </a:r>
            <a:r>
              <a:rPr lang="en-US" sz="2400" dirty="0" smtClean="0"/>
              <a:t>friend who is having her birthday.</a:t>
            </a:r>
          </a:p>
          <a:p>
            <a:pPr algn="ctr">
              <a:spcAft>
                <a:spcPts val="600"/>
              </a:spcAft>
            </a:pPr>
            <a:r>
              <a:rPr lang="en-US" sz="2400" b="1" dirty="0" smtClean="0"/>
              <a:t>HANNAH HAPPY BIRTHDAY </a:t>
            </a:r>
            <a:r>
              <a:rPr lang="en-US" sz="2400" b="1" dirty="0" smtClean="0"/>
              <a:t>I LOVE YOU DAN</a:t>
            </a:r>
            <a:endParaRPr lang="en-US" sz="2400" dirty="0" smtClean="0"/>
          </a:p>
          <a:p>
            <a:pPr>
              <a:spcAft>
                <a:spcPts val="600"/>
              </a:spcAft>
            </a:pPr>
            <a:r>
              <a:rPr lang="en-US" sz="2400" dirty="0" smtClean="0"/>
              <a:t>Boston is </a:t>
            </a:r>
            <a:r>
              <a:rPr lang="en-US" sz="2400" dirty="0" smtClean="0"/>
              <a:t>cold, as we all know, (-</a:t>
            </a:r>
            <a:r>
              <a:rPr lang="en-US" sz="2400" dirty="0" smtClean="0"/>
              <a:t>20C) and I do not want to have my hands out in the cold, so I want to shorten the message. I can </a:t>
            </a:r>
            <a:r>
              <a:rPr lang="en-US" sz="2400" dirty="0" smtClean="0"/>
              <a:t>use texting language as: </a:t>
            </a:r>
            <a:endParaRPr lang="en-US" sz="2400" dirty="0"/>
          </a:p>
          <a:p>
            <a:pPr algn="ctr">
              <a:spcAft>
                <a:spcPts val="600"/>
              </a:spcAft>
            </a:pPr>
            <a:r>
              <a:rPr lang="en-US" sz="2400" b="1" dirty="0" smtClean="0">
                <a:solidFill>
                  <a:srgbClr val="C00000"/>
                </a:solidFill>
              </a:rPr>
              <a:t>HBD ILY D</a:t>
            </a:r>
            <a:endParaRPr lang="en-US" sz="2400" b="1" dirty="0" smtClean="0">
              <a:solidFill>
                <a:srgbClr val="C00000"/>
              </a:solidFill>
            </a:endParaRPr>
          </a:p>
          <a:p>
            <a:pPr>
              <a:spcAft>
                <a:spcPts val="600"/>
              </a:spcAft>
            </a:pPr>
            <a:r>
              <a:rPr lang="en-US" sz="2400" dirty="0" smtClean="0"/>
              <a:t>I started with 46 characters and compress them to </a:t>
            </a:r>
            <a:r>
              <a:rPr lang="en-US" sz="2400" dirty="0"/>
              <a:t>9</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smtClean="0">
                <a:solidFill>
                  <a:srgbClr val="C00000"/>
                </a:solidFill>
              </a:rPr>
              <a:t>HPD </a:t>
            </a:r>
            <a:r>
              <a:rPr lang="en-US" dirty="0" smtClean="0">
                <a:solidFill>
                  <a:schemeClr val="tx1">
                    <a:lumMod val="75000"/>
                    <a:lumOff val="25000"/>
                  </a:schemeClr>
                </a:solidFill>
              </a:rPr>
              <a:t>is unambiguous given that it is her birthday today, </a:t>
            </a:r>
            <a:r>
              <a:rPr lang="en-US" dirty="0" smtClean="0">
                <a:solidFill>
                  <a:schemeClr val="tx1">
                    <a:lumMod val="75000"/>
                    <a:lumOff val="25000"/>
                  </a:schemeClr>
                </a:solidFill>
              </a:rPr>
              <a:t>but </a:t>
            </a:r>
            <a:r>
              <a:rPr lang="en-US" b="1" dirty="0" smtClean="0">
                <a:solidFill>
                  <a:srgbClr val="C00000"/>
                </a:solidFill>
              </a:rPr>
              <a:t>D </a:t>
            </a:r>
            <a:r>
              <a:rPr lang="en-US" dirty="0" smtClean="0">
                <a:solidFill>
                  <a:schemeClr val="tx1">
                    <a:lumMod val="75000"/>
                    <a:lumOff val="25000"/>
                  </a:schemeClr>
                </a:solidFill>
              </a:rPr>
              <a:t>could mean </a:t>
            </a:r>
            <a:r>
              <a:rPr lang="en-US" b="1" dirty="0" smtClean="0">
                <a:solidFill>
                  <a:schemeClr val="tx1">
                    <a:lumMod val="75000"/>
                    <a:lumOff val="25000"/>
                  </a:schemeClr>
                </a:solidFill>
              </a:rPr>
              <a:t>Dan</a:t>
            </a:r>
            <a:r>
              <a:rPr lang="en-US" dirty="0" smtClean="0">
                <a:solidFill>
                  <a:schemeClr val="tx1">
                    <a:lumMod val="75000"/>
                    <a:lumOff val="25000"/>
                  </a:schemeClr>
                </a:solidFill>
              </a:rPr>
              <a:t> </a:t>
            </a:r>
            <a:r>
              <a:rPr lang="en-US" dirty="0" smtClean="0">
                <a:solidFill>
                  <a:schemeClr val="tx1">
                    <a:lumMod val="75000"/>
                    <a:lumOff val="25000"/>
                  </a:schemeClr>
                </a:solidFill>
              </a:rPr>
              <a:t>or </a:t>
            </a:r>
            <a:r>
              <a:rPr lang="en-US" b="1" dirty="0" smtClean="0">
                <a:solidFill>
                  <a:schemeClr val="tx1">
                    <a:lumMod val="75000"/>
                    <a:lumOff val="25000"/>
                  </a:schemeClr>
                </a:solidFill>
              </a:rPr>
              <a:t>David. This can lead to some drama depending on the situation. </a:t>
            </a:r>
            <a:endParaRPr lang="en-US" b="1" dirty="0" smtClean="0">
              <a:solidFill>
                <a:schemeClr val="tx1">
                  <a:lumMod val="75000"/>
                  <a:lumOff val="25000"/>
                </a:schemeClr>
              </a:solidFill>
            </a:endParaRPr>
          </a:p>
          <a:p>
            <a:endParaRPr lang="en-US" b="1" dirty="0">
              <a:solidFill>
                <a:srgbClr val="C00000"/>
              </a:solidFill>
            </a:endParaRPr>
          </a:p>
          <a:p>
            <a:r>
              <a:rPr lang="en-US" dirty="0" smtClean="0">
                <a:solidFill>
                  <a:schemeClr val="tx1">
                    <a:lumMod val="75000"/>
                    <a:lumOff val="25000"/>
                  </a:schemeClr>
                </a:solidFill>
              </a:rPr>
              <a:t>A </a:t>
            </a:r>
            <a:r>
              <a:rPr lang="en-US" dirty="0">
                <a:solidFill>
                  <a:schemeClr val="tx1">
                    <a:lumMod val="75000"/>
                    <a:lumOff val="25000"/>
                  </a:schemeClr>
                </a:solidFill>
              </a:rPr>
              <a:t>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a:t>
            </a:r>
            <a:r>
              <a:rPr lang="en-US" dirty="0" smtClean="0">
                <a:solidFill>
                  <a:schemeClr val="tx1">
                    <a:lumMod val="75000"/>
                    <a:lumOff val="25000"/>
                  </a:schemeClr>
                </a:solidFill>
              </a:rPr>
              <a:t>data.</a:t>
            </a:r>
          </a:p>
          <a:p>
            <a:endParaRPr lang="en-US" dirty="0">
              <a:solidFill>
                <a:schemeClr val="tx1">
                  <a:lumMod val="75000"/>
                  <a:lumOff val="25000"/>
                </a:schemeClr>
              </a:solidFill>
            </a:endParaRPr>
          </a:p>
          <a:p>
            <a:endParaRPr lang="en-US"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mc:AlternateContent xmlns:mc="http://schemas.openxmlformats.org/markup-compatibility/2006">
        <mc:Choice xmlns:a14="http://schemas.microsoft.com/office/drawing/2010/main" Requires="a14">
          <p:sp>
            <p:nvSpPr>
              <p:cNvPr id="20" name="TextBox 19"/>
              <p:cNvSpPr txBox="1"/>
              <p:nvPr/>
            </p:nvSpPr>
            <p:spPr>
              <a:xfrm>
                <a:off x="5088043" y="5773410"/>
                <a:ext cx="174060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MP3 </a:t>
            </a:r>
            <a:r>
              <a:rPr lang="en-US" dirty="0" smtClean="0"/>
              <a:t>and JPG on an image</a:t>
            </a:r>
            <a:endParaRPr lang="en-US" dirty="0"/>
          </a:p>
        </p:txBody>
      </p:sp>
      <p:sp>
        <p:nvSpPr>
          <p:cNvPr id="3" name="Content Placeholder 2"/>
          <p:cNvSpPr>
            <a:spLocks noGrp="1"/>
          </p:cNvSpPr>
          <p:nvPr>
            <p:ph idx="1"/>
          </p:nvPr>
        </p:nvSpPr>
        <p:spPr>
          <a:xfrm>
            <a:off x="494219" y="5471055"/>
            <a:ext cx="11177828" cy="428997"/>
          </a:xfrm>
        </p:spPr>
        <p:txBody>
          <a:bodyPr/>
          <a:lstStyle/>
          <a:p>
            <a:r>
              <a:rPr lang="en-US" smtClean="0"/>
              <a:t>Original image 256x256=262,000, MP3=37,000</a:t>
            </a:r>
            <a:r>
              <a:rPr lang="en-US" dirty="0"/>
              <a:t>, </a:t>
            </a:r>
            <a:r>
              <a:rPr lang="en-US" smtClean="0"/>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itle 1"/>
          <p:cNvSpPr>
            <a:spLocks noGrp="1"/>
          </p:cNvSpPr>
          <p:nvPr>
            <p:ph type="title"/>
          </p:nvPr>
        </p:nvSpPr>
        <p:spPr/>
        <p:txBody>
          <a:bodyPr/>
          <a:lstStyle/>
          <a:p>
            <a:r>
              <a:rPr lang="en-US" dirty="0" smtClean="0"/>
              <a:t>MP3 and JPG on an image (</a:t>
            </a:r>
            <a:r>
              <a:rPr lang="en-US" dirty="0" err="1" smtClean="0"/>
              <a:t>cont</a:t>
            </a:r>
            <a:r>
              <a:rPr lang="en-US" dirty="0" smtClean="0"/>
              <a:t>)</a:t>
            </a:r>
            <a:endParaRPr lang="en-US" dirty="0"/>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3" name="Content Placeholder 2"/>
          <p:cNvSpPr>
            <a:spLocks noGrp="1"/>
          </p:cNvSpPr>
          <p:nvPr>
            <p:ph idx="1"/>
          </p:nvPr>
        </p:nvSpPr>
        <p:spPr/>
        <p:txBody>
          <a:bodyPr/>
          <a:lstStyle/>
          <a:p>
            <a:r>
              <a:rPr lang="en-US" dirty="0" smtClean="0"/>
              <a:t>Blend inputs to </a:t>
            </a:r>
            <a:r>
              <a:rPr lang="en-US" dirty="0"/>
              <a:t>create new data that is like the input data, but </a:t>
            </a:r>
            <a:r>
              <a:rPr lang="en-US" dirty="0" smtClean="0"/>
              <a:t>different. </a:t>
            </a:r>
            <a:endParaRPr lang="en-US" dirty="0"/>
          </a:p>
          <a:p>
            <a:r>
              <a:rPr lang="en-US" b="1" dirty="0" smtClean="0"/>
              <a:t>Content </a:t>
            </a:r>
            <a:r>
              <a:rPr lang="en-US" b="1" dirty="0"/>
              <a:t>blending</a:t>
            </a:r>
            <a:r>
              <a:rPr lang="en-US" dirty="0"/>
              <a:t>. That’s where we blend the content of two pieces of data with each other. For example, if we place a cow and zebra over </a:t>
            </a:r>
            <a:r>
              <a:rPr lang="en-US" dirty="0" smtClean="0"/>
              <a:t>one another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0917861" cy="2111143"/>
          </a:xfrm>
        </p:spPr>
        <p:txBody>
          <a:bodyPr/>
          <a:lstStyle/>
          <a:p>
            <a:r>
              <a:rPr lang="en-US" b="1" dirty="0" smtClean="0"/>
              <a:t>Parametric</a:t>
            </a:r>
            <a:r>
              <a:rPr lang="en-US" dirty="0" smtClean="0"/>
              <a:t> or </a:t>
            </a:r>
            <a:r>
              <a:rPr lang="en-US" b="1" dirty="0" smtClean="0"/>
              <a:t>representation</a:t>
            </a:r>
            <a:r>
              <a:rPr lang="en-US" dirty="0" smtClean="0"/>
              <a:t> blending: </a:t>
            </a:r>
          </a:p>
          <a:p>
            <a:endParaRPr lang="en-US" dirty="0"/>
          </a:p>
          <a:p>
            <a:r>
              <a:rPr lang="en-US" dirty="0" smtClean="0"/>
              <a:t>Work with </a:t>
            </a:r>
            <a:r>
              <a:rPr lang="en-US" dirty="0"/>
              <a:t>parameters that describe the </a:t>
            </a:r>
            <a:r>
              <a:rPr lang="en-US" dirty="0" smtClean="0"/>
              <a:t>object we’re </a:t>
            </a:r>
            <a:r>
              <a:rPr lang="en-US" dirty="0"/>
              <a:t>interested in. By blending two sets of parameters, depending on the nature of the parameters and the algorithm we use to create the object, we can create results that blend the inherent qualities of the things </a:t>
            </a:r>
            <a:r>
              <a:rPr lang="en-US" dirty="0" smtClean="0"/>
              <a:t>themselves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spTree>
    <p:extLst>
      <p:ext uri="{BB962C8B-B14F-4D97-AF65-F5344CB8AC3E}">
        <p14:creationId xmlns:p14="http://schemas.microsoft.com/office/powerpoint/2010/main" val="2078299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8821454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blending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5382704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3</a:t>
            </a:fld>
            <a:endParaRPr lang="en-US"/>
          </a:p>
        </p:txBody>
      </p:sp>
    </p:spTree>
    <p:extLst>
      <p:ext uri="{BB962C8B-B14F-4D97-AF65-F5344CB8AC3E}">
        <p14:creationId xmlns:p14="http://schemas.microsoft.com/office/powerpoint/2010/main" val="607841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or representation </a:t>
            </a:r>
            <a:r>
              <a:rPr lang="en-US" dirty="0"/>
              <a:t>b</a:t>
            </a:r>
            <a:r>
              <a:rPr lang="en-US" dirty="0" smtClean="0"/>
              <a:t>lending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1509979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in compressed representation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endParaRPr lang="en-US" sz="2000" dirty="0" smtClean="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What if we try </a:t>
            </a:r>
            <a:r>
              <a:rPr lang="en-US" sz="2000" dirty="0">
                <a:solidFill>
                  <a:schemeClr val="tx1">
                    <a:lumMod val="75000"/>
                    <a:lumOff val="25000"/>
                  </a:schemeClr>
                </a:solidFill>
                <a:latin typeface="Karla" charset="0"/>
                <a:ea typeface="Karla" charset="0"/>
                <a:cs typeface="Karla" charset="0"/>
              </a:rPr>
              <a:t>this with compressed </a:t>
            </a:r>
            <a:r>
              <a:rPr lang="en-US" sz="2000" dirty="0" smtClean="0">
                <a:solidFill>
                  <a:schemeClr val="tx1">
                    <a:lumMod val="75000"/>
                    <a:lumOff val="25000"/>
                  </a:schemeClr>
                </a:solidFill>
                <a:latin typeface="Karla" charset="0"/>
                <a:ea typeface="Karla" charset="0"/>
                <a:cs typeface="Karla" charset="0"/>
              </a:rPr>
              <a:t>objects. The compressed </a:t>
            </a:r>
            <a:r>
              <a:rPr lang="en-US" sz="2000" dirty="0">
                <a:solidFill>
                  <a:schemeClr val="tx1">
                    <a:lumMod val="75000"/>
                    <a:lumOff val="25000"/>
                  </a:schemeClr>
                </a:solidFill>
                <a:latin typeface="Karla" charset="0"/>
                <a:ea typeface="Karla" charset="0"/>
                <a:cs typeface="Karla" charset="0"/>
              </a:rPr>
              <a:t>form </a:t>
            </a:r>
            <a:r>
              <a:rPr lang="en-US" sz="2000" dirty="0" smtClean="0">
                <a:solidFill>
                  <a:schemeClr val="tx1">
                    <a:lumMod val="75000"/>
                    <a:lumOff val="25000"/>
                  </a:schemeClr>
                </a:solidFill>
                <a:latin typeface="Karla" charset="0"/>
                <a:ea typeface="Karla" charset="0"/>
                <a:cs typeface="Karla" charset="0"/>
              </a:rPr>
              <a:t>may not be the best representation with what we would like to blend the </a:t>
            </a:r>
            <a:r>
              <a:rPr lang="en-US" sz="2000" dirty="0">
                <a:solidFill>
                  <a:schemeClr val="tx1">
                    <a:lumMod val="75000"/>
                    <a:lumOff val="25000"/>
                  </a:schemeClr>
                </a:solidFill>
                <a:latin typeface="Karla" charset="0"/>
                <a:ea typeface="Karla" charset="0"/>
                <a:cs typeface="Karla" charset="0"/>
              </a:rPr>
              <a:t>objects</a:t>
            </a:r>
            <a:r>
              <a:rPr lang="en-US" sz="2000" dirty="0" smtClean="0">
                <a:solidFill>
                  <a:schemeClr val="tx1">
                    <a:lumMod val="75000"/>
                    <a:lumOff val="25000"/>
                  </a:schemeClr>
                </a:solidFill>
                <a:latin typeface="Karla" charset="0"/>
                <a:ea typeface="Karla" charset="0"/>
                <a:cs typeface="Karla" charset="0"/>
              </a:rPr>
              <a:t>.</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For </a:t>
            </a:r>
            <a:r>
              <a:rPr lang="en-US" sz="2000" dirty="0">
                <a:solidFill>
                  <a:schemeClr val="tx1">
                    <a:lumMod val="75000"/>
                    <a:lumOff val="25000"/>
                  </a:schemeClr>
                </a:solidFill>
                <a:latin typeface="Karla" charset="0"/>
                <a:ea typeface="Karla" charset="0"/>
                <a:cs typeface="Karla" charset="0"/>
              </a:rPr>
              <a:t>example, let’s take the sounds of the words </a:t>
            </a:r>
            <a:r>
              <a:rPr lang="en-US" sz="2000" i="1" dirty="0" smtClean="0">
                <a:solidFill>
                  <a:srgbClr val="C00000"/>
                </a:solidFill>
                <a:latin typeface="Karla" charset="0"/>
                <a:ea typeface="Karla" charset="0"/>
                <a:cs typeface="Karla" charset="0"/>
              </a:rPr>
              <a:t>cherry</a:t>
            </a:r>
            <a:r>
              <a:rPr lang="en-US" sz="2000" dirty="0" smtClean="0">
                <a:solidFill>
                  <a:srgbClr val="C00000"/>
                </a:solidFill>
                <a:latin typeface="Karla" charset="0"/>
                <a:ea typeface="Karla" charset="0"/>
                <a:cs typeface="Karla" charset="0"/>
              </a:rPr>
              <a:t> </a:t>
            </a:r>
            <a:r>
              <a:rPr lang="en-US" sz="2000" dirty="0" smtClean="0">
                <a:solidFill>
                  <a:schemeClr val="tx1">
                    <a:lumMod val="75000"/>
                    <a:lumOff val="25000"/>
                  </a:schemeClr>
                </a:solidFill>
                <a:latin typeface="Karla" charset="0"/>
                <a:ea typeface="Karla" charset="0"/>
                <a:cs typeface="Karla" charset="0"/>
              </a:rPr>
              <a:t>and </a:t>
            </a:r>
            <a:r>
              <a:rPr lang="en-US" sz="2000" i="1" dirty="0" smtClean="0">
                <a:solidFill>
                  <a:srgbClr val="C00000"/>
                </a:solidFill>
                <a:latin typeface="Karla" charset="0"/>
                <a:ea typeface="Karla" charset="0"/>
                <a:cs typeface="Karla" charset="0"/>
              </a:rPr>
              <a:t>orange</a:t>
            </a:r>
            <a:r>
              <a:rPr lang="en-US" sz="2000" dirty="0" smtClean="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We </a:t>
            </a:r>
            <a:r>
              <a:rPr lang="en-US" sz="2000" dirty="0">
                <a:solidFill>
                  <a:schemeClr val="tx1">
                    <a:lumMod val="75000"/>
                    <a:lumOff val="25000"/>
                  </a:schemeClr>
                </a:solidFill>
                <a:latin typeface="Karla" charset="0"/>
                <a:ea typeface="Karla" charset="0"/>
                <a:cs typeface="Karla" charset="0"/>
              </a:rPr>
              <a:t>can blend these sounds together </a:t>
            </a:r>
            <a:r>
              <a:rPr lang="en-US" sz="2000" dirty="0" smtClean="0">
                <a:solidFill>
                  <a:schemeClr val="tx1">
                    <a:lumMod val="75000"/>
                    <a:lumOff val="25000"/>
                  </a:schemeClr>
                </a:solidFill>
                <a:latin typeface="Karla" charset="0"/>
                <a:ea typeface="Karla" charset="0"/>
                <a:cs typeface="Karla" charset="0"/>
              </a:rPr>
              <a:t>or we can </a:t>
            </a:r>
            <a:r>
              <a:rPr lang="en-US" sz="2000" i="1" dirty="0" smtClean="0">
                <a:solidFill>
                  <a:schemeClr val="tx1">
                    <a:lumMod val="75000"/>
                    <a:lumOff val="25000"/>
                  </a:schemeClr>
                </a:solidFill>
                <a:latin typeface="Karla" charset="0"/>
                <a:ea typeface="Karla" charset="0"/>
                <a:cs typeface="Karla" charset="0"/>
              </a:rPr>
              <a:t>compressed</a:t>
            </a:r>
            <a:r>
              <a:rPr lang="en-US" sz="2000" dirty="0" smtClean="0">
                <a:solidFill>
                  <a:schemeClr val="tx1">
                    <a:lumMod val="75000"/>
                    <a:lumOff val="25000"/>
                  </a:schemeClr>
                </a:solidFill>
                <a:latin typeface="Karla" charset="0"/>
                <a:ea typeface="Karla" charset="0"/>
                <a:cs typeface="Karla" charset="0"/>
              </a:rPr>
              <a:t> these </a:t>
            </a:r>
            <a:r>
              <a:rPr lang="en-US" sz="2000" dirty="0">
                <a:solidFill>
                  <a:schemeClr val="tx1">
                    <a:lumMod val="75000"/>
                    <a:lumOff val="25000"/>
                  </a:schemeClr>
                </a:solidFill>
                <a:latin typeface="Karla" charset="0"/>
                <a:ea typeface="Karla" charset="0"/>
                <a:cs typeface="Karla" charset="0"/>
              </a:rPr>
              <a:t>sounds into </a:t>
            </a:r>
            <a:r>
              <a:rPr lang="en-US" sz="2000" dirty="0" smtClean="0">
                <a:solidFill>
                  <a:schemeClr val="tx1">
                    <a:lumMod val="75000"/>
                    <a:lumOff val="25000"/>
                  </a:schemeClr>
                </a:solidFill>
                <a:latin typeface="Karla" charset="0"/>
                <a:ea typeface="Karla" charset="0"/>
                <a:cs typeface="Karla" charset="0"/>
              </a:rPr>
              <a:t>written words.</a:t>
            </a:r>
            <a:endParaRPr lang="en-US" sz="2000" dirty="0">
              <a:solidFill>
                <a:schemeClr val="tx1">
                  <a:lumMod val="75000"/>
                  <a:lumOff val="25000"/>
                </a:schemeClr>
              </a:solidFill>
              <a:latin typeface="Karla" charset="0"/>
              <a:ea typeface="Karla" charset="0"/>
              <a:cs typeface="Karla" charset="0"/>
            </a:endParaRP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grpSp>
        <p:nvGrpSpPr>
          <p:cNvPr id="19" name="Group 18"/>
          <p:cNvGrpSpPr/>
          <p:nvPr/>
        </p:nvGrpSpPr>
        <p:grpSpPr>
          <a:xfrm>
            <a:off x="4230648" y="2762721"/>
            <a:ext cx="3048598" cy="2116188"/>
            <a:chOff x="4230648" y="2762721"/>
            <a:chExt cx="3048598" cy="2116188"/>
          </a:xfrm>
        </p:grpSpPr>
        <p:sp>
          <p:nvSpPr>
            <p:cNvPr id="5" name="Rectangle 4"/>
            <p:cNvSpPr>
              <a:spLocks noChangeAspect="1"/>
            </p:cNvSpPr>
            <p:nvPr/>
          </p:nvSpPr>
          <p:spPr>
            <a:xfrm>
              <a:off x="5368885"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20 neurons</a:t>
              </a:r>
              <a:endParaRPr lang="en-US" dirty="0">
                <a:solidFill>
                  <a:schemeClr val="tx1">
                    <a:lumMod val="75000"/>
                    <a:lumOff val="25000"/>
                  </a:schemeClr>
                </a:solidFill>
              </a:endParaRPr>
            </a:p>
          </p:txBody>
        </p:sp>
        <p:sp>
          <p:nvSpPr>
            <p:cNvPr id="6" name="TextBox 5"/>
            <p:cNvSpPr txBox="1"/>
            <p:nvPr/>
          </p:nvSpPr>
          <p:spPr>
            <a:xfrm>
              <a:off x="4903275" y="4509577"/>
              <a:ext cx="2375971" cy="369332"/>
            </a:xfrm>
            <a:prstGeom prst="rect">
              <a:avLst/>
            </a:prstGeom>
            <a:noFill/>
          </p:spPr>
          <p:txBody>
            <a:bodyPr wrap="none" rtlCol="0">
              <a:spAutoFit/>
            </a:bodyPr>
            <a:lstStyle/>
            <a:p>
              <a:r>
                <a:rPr lang="en-US" dirty="0" smtClean="0">
                  <a:latin typeface="Karla" charset="0"/>
                  <a:ea typeface="Karla" charset="0"/>
                  <a:cs typeface="Karla" charset="0"/>
                </a:rPr>
                <a:t>FCN with 20 neurons</a:t>
              </a:r>
              <a:endParaRPr lang="en-US" dirty="0">
                <a:latin typeface="Karla" charset="0"/>
                <a:ea typeface="Karla" charset="0"/>
                <a:cs typeface="Karla" charset="0"/>
              </a:endParaRPr>
            </a:p>
          </p:txBody>
        </p:sp>
        <p:cxnSp>
          <p:nvCxnSpPr>
            <p:cNvPr id="9" name="Straight Arrow Connector 8"/>
            <p:cNvCxnSpPr/>
            <p:nvPr/>
          </p:nvCxnSpPr>
          <p:spPr>
            <a:xfrm>
              <a:off x="4230648" y="3429000"/>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smtClean="0">
                  <a:latin typeface="Karla" charset="0"/>
                  <a:ea typeface="Karla" charset="0"/>
                  <a:cs typeface="Karla" charset="0"/>
                </a:rPr>
                <a:t>20 numbers</a:t>
              </a:r>
              <a:endParaRPr lang="en-US" dirty="0">
                <a:latin typeface="Karla" charset="0"/>
                <a:ea typeface="Karla" charset="0"/>
                <a:cs typeface="Karla" charset="0"/>
              </a:endParaRPr>
            </a:p>
          </p:txBody>
        </p:sp>
      </p:grpSp>
      <p:sp>
        <p:nvSpPr>
          <p:cNvPr id="16" name="Content Placeholder 15"/>
          <p:cNvSpPr>
            <a:spLocks noGrp="1"/>
          </p:cNvSpPr>
          <p:nvPr>
            <p:ph idx="1"/>
          </p:nvPr>
        </p:nvSpPr>
        <p:spPr/>
        <p:txBody>
          <a:bodyPr/>
          <a:lstStyle/>
          <a:p>
            <a:r>
              <a:rPr lang="en-US" dirty="0" smtClean="0"/>
              <a:t>Encode with a simple fully connected network (FCN)</a:t>
            </a:r>
            <a:endParaRPr lang="en-US" dirty="0"/>
          </a:p>
        </p:txBody>
      </p:sp>
      <p:grpSp>
        <p:nvGrpSpPr>
          <p:cNvPr id="18" name="Group 17"/>
          <p:cNvGrpSpPr/>
          <p:nvPr/>
        </p:nvGrpSpPr>
        <p:grpSpPr>
          <a:xfrm>
            <a:off x="2508702" y="2794000"/>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stretch>
              <a:fillRect/>
            </a:stretch>
          </p:blipFill>
          <p:spPr>
            <a:xfrm>
              <a:off x="2660202" y="2794000"/>
              <a:ext cx="1444752" cy="1444752"/>
            </a:xfrm>
            <a:prstGeom prst="rect">
              <a:avLst/>
            </a:prstGeom>
          </p:spPr>
        </p:pic>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grpSp>
        <p:nvGrpSpPr>
          <p:cNvPr id="20" name="Group 19"/>
          <p:cNvGrpSpPr/>
          <p:nvPr/>
        </p:nvGrpSpPr>
        <p:grpSpPr>
          <a:xfrm>
            <a:off x="3961786" y="2762721"/>
            <a:ext cx="5884149" cy="2082340"/>
            <a:chOff x="3961786" y="2762721"/>
            <a:chExt cx="5884149" cy="2082340"/>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smtClean="0">
                  <a:latin typeface="Karla" charset="0"/>
                  <a:ea typeface="Karla" charset="0"/>
                  <a:cs typeface="Karla" charset="0"/>
                </a:rPr>
                <a:t>FCN: 20 </a:t>
              </a:r>
              <a:r>
                <a:rPr lang="en-US" dirty="0" smtClean="0">
                  <a:latin typeface="Karla" charset="0"/>
                  <a:ea typeface="Karla" charset="0"/>
                  <a:cs typeface="Karla" charset="0"/>
                </a:rPr>
                <a:t>neurons</a:t>
              </a:r>
              <a:endParaRPr lang="en-US" dirty="0">
                <a:latin typeface="Karla" charset="0"/>
                <a:ea typeface="Karla" charset="0"/>
                <a:cs typeface="Karla" charset="0"/>
              </a:endParaRP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smtClean="0">
                  <a:latin typeface="Karla" charset="0"/>
                  <a:ea typeface="Karla" charset="0"/>
                  <a:cs typeface="Karla" charset="0"/>
                </a:rPr>
                <a:t>FCN:10000 neurons</a:t>
              </a:r>
              <a:endParaRPr lang="en-US" dirty="0">
                <a:latin typeface="Karla" charset="0"/>
                <a:ea typeface="Karla" charset="0"/>
                <a:cs typeface="Karla" charset="0"/>
              </a:endParaRPr>
            </a:p>
          </p:txBody>
        </p:sp>
        <p:grpSp>
          <p:nvGrpSpPr>
            <p:cNvPr id="8" name="Group 7"/>
            <p:cNvGrpSpPr/>
            <p:nvPr/>
          </p:nvGrpSpPr>
          <p:grpSpPr>
            <a:xfrm>
              <a:off x="3961786" y="2762721"/>
              <a:ext cx="5884149" cy="1455143"/>
              <a:chOff x="3961786" y="2762721"/>
              <a:chExt cx="5884149" cy="1455143"/>
            </a:xfrm>
          </p:grpSpPr>
          <p:sp>
            <p:nvSpPr>
              <p:cNvPr id="5" name="Rectangle 4"/>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smtClean="0">
                <a:latin typeface="Karla" charset="0"/>
                <a:ea typeface="Karla" charset="0"/>
                <a:cs typeface="Karla" charset="0"/>
              </a:rPr>
              <a:t>10000 numbers</a:t>
            </a:r>
            <a:endParaRPr lang="en-US" dirty="0">
              <a:latin typeface="Karla" charset="0"/>
              <a:ea typeface="Karla" charset="0"/>
              <a:cs typeface="Karla" charset="0"/>
            </a:endParaRPr>
          </a:p>
        </p:txBody>
      </p:sp>
      <p:sp>
        <p:nvSpPr>
          <p:cNvPr id="7" name="Content Placeholder 6"/>
          <p:cNvSpPr>
            <a:spLocks noGrp="1"/>
          </p:cNvSpPr>
          <p:nvPr>
            <p:ph idx="1"/>
          </p:nvPr>
        </p:nvSpPr>
        <p:spPr/>
        <p:txBody>
          <a:bodyPr/>
          <a:lstStyle/>
          <a:p>
            <a:r>
              <a:rPr lang="en-US" dirty="0" smtClean="0"/>
              <a:t>Encode and decode </a:t>
            </a:r>
            <a:endParaRPr lang="en-US" dirty="0"/>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a:t>
            </a:r>
            <a:r>
              <a:rPr lang="en-US" sz="2000" dirty="0" smtClean="0">
                <a:solidFill>
                  <a:schemeClr val="tx1">
                    <a:lumMod val="75000"/>
                    <a:lumOff val="25000"/>
                  </a:schemeClr>
                </a:solidFill>
                <a:latin typeface="Karla" charset="0"/>
                <a:ea typeface="Karla" charset="0"/>
                <a:cs typeface="Karla" charset="0"/>
              </a:rPr>
              <a:t>the input.</a:t>
            </a:r>
            <a:endParaRPr lang="en-US" sz="20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Bottleneck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start with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have 20 </a:t>
            </a:r>
            <a:r>
              <a:rPr lang="en-US" sz="2400" dirty="0">
                <a:solidFill>
                  <a:schemeClr val="tx1">
                    <a:lumMod val="75000"/>
                    <a:lumOff val="25000"/>
                  </a:schemeClr>
                </a:solidFill>
                <a:latin typeface="Karla" charset="0"/>
                <a:ea typeface="Karla" charset="0"/>
                <a:cs typeface="Karla" charset="0"/>
              </a:rPr>
              <a:t>in the </a:t>
            </a:r>
            <a:r>
              <a:rPr lang="en-US" sz="2400" dirty="0" smtClean="0">
                <a:solidFill>
                  <a:schemeClr val="tx1">
                    <a:lumMod val="75000"/>
                    <a:lumOff val="25000"/>
                  </a:schemeClr>
                </a:solidFill>
                <a:latin typeface="Karla" charset="0"/>
                <a:ea typeface="Karla" charset="0"/>
                <a:cs typeface="Karla" charset="0"/>
              </a:rPr>
              <a:t>middle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again </a:t>
            </a:r>
            <a:r>
              <a:rPr lang="en-US" sz="2400" dirty="0">
                <a:solidFill>
                  <a:schemeClr val="tx1">
                    <a:lumMod val="75000"/>
                    <a:lumOff val="25000"/>
                  </a:schemeClr>
                </a:solidFill>
                <a:latin typeface="Karla" charset="0"/>
                <a:ea typeface="Karla" charset="0"/>
                <a:cs typeface="Karla" charset="0"/>
              </a:rPr>
              <a:t>at the </a:t>
            </a:r>
            <a:r>
              <a:rPr lang="en-US" sz="2400" dirty="0" smtClean="0">
                <a:solidFill>
                  <a:schemeClr val="tx1">
                    <a:lumMod val="75000"/>
                    <a:lumOff val="25000"/>
                  </a:schemeClr>
                </a:solidFill>
                <a:latin typeface="Karla" charset="0"/>
                <a:ea typeface="Karla" charset="0"/>
                <a:cs typeface="Karla" charset="0"/>
              </a:rPr>
              <a:t>end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variables and latent layer</a:t>
            </a:r>
            <a:endParaRPr lang="en-US" dirty="0"/>
          </a:p>
        </p:txBody>
      </p:sp>
      <p:sp>
        <p:nvSpPr>
          <p:cNvPr id="3" name="Content Placeholder 2"/>
          <p:cNvSpPr>
            <a:spLocks noGrp="1"/>
          </p:cNvSpPr>
          <p:nvPr>
            <p:ph idx="1"/>
          </p:nvPr>
        </p:nvSpPr>
        <p:spPr/>
        <p:txBody>
          <a:bodyPr/>
          <a:lstStyle/>
          <a:p>
            <a:r>
              <a:rPr lang="en-US" dirty="0" smtClean="0"/>
              <a:t>We </a:t>
            </a:r>
            <a:r>
              <a:rPr lang="en-US" dirty="0"/>
              <a:t>say that an autoencoder is an example of </a:t>
            </a:r>
            <a:r>
              <a:rPr lang="en-US" b="1" dirty="0"/>
              <a:t>semi-supervised </a:t>
            </a:r>
            <a:r>
              <a:rPr lang="en-US" dirty="0"/>
              <a:t>learning. It sort-of is supervised learning because we give the system explicit goal data (the output should be the same as the input), and it sort-of isn’t supervised learning because we don’t have any manually determined labels or targets on the </a:t>
            </a:r>
            <a:r>
              <a:rPr lang="en-US" dirty="0" smtClean="0"/>
              <a:t>inputs.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spTree>
    <p:extLst>
      <p:ext uri="{BB962C8B-B14F-4D97-AF65-F5344CB8AC3E}">
        <p14:creationId xmlns:p14="http://schemas.microsoft.com/office/powerpoint/2010/main" val="8130684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 in action</a:t>
            </a:r>
            <a:endParaRPr lang="en-US" dirty="0"/>
          </a:p>
        </p:txBody>
      </p:sp>
      <p:sp>
        <p:nvSpPr>
          <p:cNvPr id="3" name="Content Placeholder 2"/>
          <p:cNvSpPr>
            <a:spLocks noGrp="1"/>
          </p:cNvSpPr>
          <p:nvPr>
            <p:ph idx="1"/>
          </p:nvPr>
        </p:nvSpPr>
        <p:spPr/>
        <p:txBody>
          <a:bodyPr/>
          <a:lstStyle/>
          <a:p>
            <a:r>
              <a:rPr lang="en-US" dirty="0" smtClean="0"/>
              <a:t>Comparing the input and output pixel by pixel.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pic>
        <p:nvPicPr>
          <p:cNvPr id="5" name="Picture 4"/>
          <p:cNvPicPr>
            <a:picLocks noChangeAspect="1"/>
          </p:cNvPicPr>
          <p:nvPr/>
        </p:nvPicPr>
        <p:blipFill>
          <a:blip r:embed="rId2"/>
          <a:stretch>
            <a:fillRect/>
          </a:stretch>
        </p:blipFill>
        <p:spPr>
          <a:xfrm>
            <a:off x="7144789" y="2654359"/>
            <a:ext cx="3753870" cy="2797517"/>
          </a:xfrm>
          <a:prstGeom prst="rect">
            <a:avLst/>
          </a:prstGeom>
        </p:spPr>
      </p:pic>
      <p:pic>
        <p:nvPicPr>
          <p:cNvPr id="8" name="Picture 7"/>
          <p:cNvPicPr>
            <a:picLocks noChangeAspect="1"/>
          </p:cNvPicPr>
          <p:nvPr/>
        </p:nvPicPr>
        <p:blipFill>
          <a:blip r:embed="rId3"/>
          <a:stretch>
            <a:fillRect/>
          </a:stretch>
        </p:blipFill>
        <p:spPr>
          <a:xfrm>
            <a:off x="1301508" y="2668192"/>
            <a:ext cx="2743200" cy="2743200"/>
          </a:xfrm>
          <a:prstGeom prst="rect">
            <a:avLst/>
          </a:prstGeom>
        </p:spPr>
      </p:pic>
      <p:pic>
        <p:nvPicPr>
          <p:cNvPr id="10" name="Picture 9"/>
          <p:cNvPicPr>
            <a:picLocks noChangeAspect="1"/>
          </p:cNvPicPr>
          <p:nvPr/>
        </p:nvPicPr>
        <p:blipFill>
          <a:blip r:embed="rId3"/>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t>
            </a:r>
            <a:r>
              <a:rPr lang="en-US" dirty="0" smtClean="0"/>
              <a:t>action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pic>
        <p:nvPicPr>
          <p:cNvPr id="14" name="Picture 13"/>
          <p:cNvPicPr>
            <a:picLocks noChangeAspect="1"/>
          </p:cNvPicPr>
          <p:nvPr/>
        </p:nvPicPr>
        <p:blipFill>
          <a:blip r:embed="rId2"/>
          <a:stretch>
            <a:fillRect/>
          </a:stretch>
        </p:blipFill>
        <p:spPr>
          <a:xfrm>
            <a:off x="9166746" y="2693196"/>
            <a:ext cx="1444752" cy="1444752"/>
          </a:xfrm>
          <a:prstGeom prst="rect">
            <a:avLst/>
          </a:prstGeom>
        </p:spPr>
      </p:pic>
      <p:pic>
        <p:nvPicPr>
          <p:cNvPr id="15" name="Picture 14"/>
          <p:cNvPicPr>
            <a:picLocks noChangeAspect="1"/>
          </p:cNvPicPr>
          <p:nvPr/>
        </p:nvPicPr>
        <p:blipFill>
          <a:blip r:embed="rId3"/>
          <a:stretch>
            <a:fillRect/>
          </a:stretch>
        </p:blipFill>
        <p:spPr>
          <a:xfrm>
            <a:off x="1204386" y="2693196"/>
            <a:ext cx="1444752" cy="1444752"/>
          </a:xfrm>
          <a:prstGeom prst="rect">
            <a:avLst/>
          </a:prstGeom>
        </p:spPr>
      </p:pic>
      <p:grpSp>
        <p:nvGrpSpPr>
          <p:cNvPr id="16" name="Group 15"/>
          <p:cNvGrpSpPr/>
          <p:nvPr/>
        </p:nvGrpSpPr>
        <p:grpSpPr>
          <a:xfrm>
            <a:off x="3007045" y="2697686"/>
            <a:ext cx="5884149" cy="1455143"/>
            <a:chOff x="3961786" y="2762721"/>
            <a:chExt cx="5884149" cy="1455143"/>
          </a:xfrm>
        </p:grpSpPr>
        <p:sp>
          <p:nvSpPr>
            <p:cNvPr id="17" name="Rectangle 16"/>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4848703" y="5115697"/>
            <a:ext cx="249459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Pretty good I say</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pic>
        <p:nvPicPr>
          <p:cNvPr id="3" name="Picture 2"/>
          <p:cNvPicPr>
            <a:picLocks noChangeAspect="1"/>
          </p:cNvPicPr>
          <p:nvPr/>
        </p:nvPicPr>
        <p:blipFill>
          <a:blip r:embed="rId2"/>
          <a:stretch>
            <a:fillRect/>
          </a:stretch>
        </p:blipFill>
        <p:spPr>
          <a:xfrm>
            <a:off x="1207008" y="2697480"/>
            <a:ext cx="1444752" cy="1444752"/>
          </a:xfrm>
          <a:prstGeom prst="rect">
            <a:avLst/>
          </a:prstGeom>
        </p:spPr>
      </p:pic>
      <p:grpSp>
        <p:nvGrpSpPr>
          <p:cNvPr id="19" name="Group 18"/>
          <p:cNvGrpSpPr/>
          <p:nvPr/>
        </p:nvGrpSpPr>
        <p:grpSpPr>
          <a:xfrm>
            <a:off x="3007045" y="2697686"/>
            <a:ext cx="5884149" cy="1455143"/>
            <a:chOff x="3961786" y="2762721"/>
            <a:chExt cx="5884149" cy="1455143"/>
          </a:xfrm>
        </p:grpSpPr>
        <p:sp>
          <p:nvSpPr>
            <p:cNvPr id="20" name="Rectangle 19"/>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3"/>
          <a:stretch>
            <a:fillRect/>
          </a:stretch>
        </p:blipFill>
        <p:spPr>
          <a:xfrm>
            <a:off x="9166746" y="2693196"/>
            <a:ext cx="1444752" cy="1444752"/>
          </a:xfrm>
          <a:prstGeom prst="rect">
            <a:avLst/>
          </a:prstGeom>
        </p:spPr>
      </p:pic>
      <p:sp>
        <p:nvSpPr>
          <p:cNvPr id="25" name="TextBox 24"/>
          <p:cNvSpPr txBox="1"/>
          <p:nvPr/>
        </p:nvSpPr>
        <p:spPr>
          <a:xfrm>
            <a:off x="4848703" y="5115697"/>
            <a:ext cx="17764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Even better</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pic>
        <p:nvPicPr>
          <p:cNvPr id="5" name="Picture 4"/>
          <p:cNvPicPr>
            <a:picLocks noChangeAspect="1"/>
          </p:cNvPicPr>
          <p:nvPr/>
        </p:nvPicPr>
        <p:blipFill>
          <a:blip r:embed="rId2"/>
          <a:stretch>
            <a:fillRect/>
          </a:stretch>
        </p:blipFill>
        <p:spPr>
          <a:xfrm>
            <a:off x="1207008" y="2697480"/>
            <a:ext cx="1444752" cy="1444752"/>
          </a:xfrm>
          <a:prstGeom prst="rect">
            <a:avLst/>
          </a:prstGeom>
        </p:spPr>
      </p:pic>
      <p:grpSp>
        <p:nvGrpSpPr>
          <p:cNvPr id="19" name="Group 18"/>
          <p:cNvGrpSpPr/>
          <p:nvPr/>
        </p:nvGrpSpPr>
        <p:grpSpPr>
          <a:xfrm>
            <a:off x="3007045" y="2697686"/>
            <a:ext cx="5884149" cy="1455143"/>
            <a:chOff x="3961786" y="2762721"/>
            <a:chExt cx="5884149" cy="1455143"/>
          </a:xfrm>
        </p:grpSpPr>
        <p:sp>
          <p:nvSpPr>
            <p:cNvPr id="20" name="Rectangle 19"/>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3"/>
          <a:stretch>
            <a:fillRect/>
          </a:stretch>
        </p:blipFill>
        <p:spPr>
          <a:xfrm>
            <a:off x="9166746" y="2693196"/>
            <a:ext cx="1444752" cy="1444752"/>
          </a:xfrm>
          <a:prstGeom prst="rect">
            <a:avLst/>
          </a:prstGeom>
        </p:spPr>
      </p:pic>
      <p:sp>
        <p:nvSpPr>
          <p:cNvPr id="25" name="TextBox 24"/>
          <p:cNvSpPr txBox="1"/>
          <p:nvPr/>
        </p:nvSpPr>
        <p:spPr>
          <a:xfrm>
            <a:off x="4848703" y="5115697"/>
            <a:ext cx="1832553" cy="461665"/>
          </a:xfrm>
          <a:prstGeom prst="rect">
            <a:avLst/>
          </a:prstGeom>
          <a:noFill/>
        </p:spPr>
        <p:txBody>
          <a:bodyPr wrap="none" rtlCol="0">
            <a:spAutoFit/>
          </a:bodyPr>
          <a:lstStyle/>
          <a:p>
            <a:r>
              <a:rPr lang="en-US" sz="2400" dirty="0" err="1" smtClean="0">
                <a:solidFill>
                  <a:schemeClr val="tx1">
                    <a:lumMod val="75000"/>
                    <a:lumOff val="25000"/>
                  </a:schemeClr>
                </a:solidFill>
                <a:latin typeface="Karla" charset="0"/>
                <a:ea typeface="Karla" charset="0"/>
                <a:cs typeface="Karla" charset="0"/>
              </a:rPr>
              <a:t>Hmmmmm</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6626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4</a:t>
            </a:fld>
            <a:endParaRPr lang="en-US"/>
          </a:p>
        </p:txBody>
      </p:sp>
    </p:spTree>
    <p:extLst>
      <p:ext uri="{BB962C8B-B14F-4D97-AF65-F5344CB8AC3E}">
        <p14:creationId xmlns:p14="http://schemas.microsoft.com/office/powerpoint/2010/main" val="483756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must train with a variety of images.</a:t>
            </a:r>
            <a:endParaRPr lang="en-US" dirty="0"/>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smtClean="0"/>
              <a:t>Testing it again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stretch>
            <a:fillRect/>
          </a:stretch>
        </p:blipFill>
        <p:spPr>
          <a:xfrm>
            <a:off x="1207008" y="2697480"/>
            <a:ext cx="1444752" cy="1444752"/>
          </a:xfrm>
          <a:prstGeom prst="rect">
            <a:avLst/>
          </a:prstGeom>
        </p:spPr>
      </p:pic>
      <p:grpSp>
        <p:nvGrpSpPr>
          <p:cNvPr id="17" name="Group 16"/>
          <p:cNvGrpSpPr/>
          <p:nvPr/>
        </p:nvGrpSpPr>
        <p:grpSpPr>
          <a:xfrm>
            <a:off x="3007045" y="2697686"/>
            <a:ext cx="5884149" cy="1455143"/>
            <a:chOff x="3961786" y="2762721"/>
            <a:chExt cx="5884149" cy="1455143"/>
          </a:xfrm>
        </p:grpSpPr>
        <p:sp>
          <p:nvSpPr>
            <p:cNvPr id="18" name="Rectangle 17"/>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19" name="Straight Arrow Connector 1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1" name="Straight Arrow Connector 20"/>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grpSp>
        <p:nvGrpSpPr>
          <p:cNvPr id="6" name="Group 5"/>
          <p:cNvGrpSpPr/>
          <p:nvPr/>
        </p:nvGrpSpPr>
        <p:grpSpPr>
          <a:xfrm>
            <a:off x="3464245" y="4712545"/>
            <a:ext cx="5884149" cy="1455143"/>
            <a:chOff x="3961786" y="2762721"/>
            <a:chExt cx="5884149" cy="1455143"/>
          </a:xfrm>
        </p:grpSpPr>
        <p:sp>
          <p:nvSpPr>
            <p:cNvPr id="7" name="Rectangle 6"/>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8" name="Straight Arrow Connector 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0" name="Straight Arrow Connector 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p:nvPicPr>
        <p:blipFill>
          <a:blip r:embed="rId3"/>
          <a:stretch>
            <a:fillRect/>
          </a:stretch>
        </p:blipFill>
        <p:spPr>
          <a:xfrm>
            <a:off x="1915861" y="4731990"/>
            <a:ext cx="1431396" cy="1444774"/>
          </a:xfrm>
          <a:prstGeom prst="rect">
            <a:avLst/>
          </a:prstGeom>
        </p:spPr>
      </p:pic>
      <p:pic>
        <p:nvPicPr>
          <p:cNvPr id="12" name="Picture 11"/>
          <p:cNvPicPr>
            <a:picLocks noChangeAspect="1"/>
          </p:cNvPicPr>
          <p:nvPr/>
        </p:nvPicPr>
        <p:blipFill>
          <a:blip r:embed="rId4"/>
          <a:stretch>
            <a:fillRect/>
          </a:stretch>
        </p:blipFill>
        <p:spPr>
          <a:xfrm>
            <a:off x="9652788" y="4463640"/>
            <a:ext cx="1705119" cy="1713124"/>
          </a:xfrm>
          <a:prstGeom prst="rect">
            <a:avLst/>
          </a:prstGeom>
        </p:spPr>
      </p:pic>
    </p:spTree>
    <p:extLst>
      <p:ext uri="{BB962C8B-B14F-4D97-AF65-F5344CB8AC3E}">
        <p14:creationId xmlns:p14="http://schemas.microsoft.com/office/powerpoint/2010/main" val="11974626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1680518" y="949532"/>
            <a:ext cx="2824812" cy="461665"/>
          </a:xfrm>
          <a:prstGeom prst="rect">
            <a:avLst/>
          </a:prstGeom>
          <a:noFill/>
        </p:spPr>
        <p:txBody>
          <a:bodyPr wrap="none" rtlCol="0">
            <a:spAutoFit/>
          </a:bodyPr>
          <a:lstStyle/>
          <a:p>
            <a:r>
              <a:rPr lang="en-US" sz="2400" dirty="0" smtClean="0">
                <a:latin typeface="Karla" charset="0"/>
                <a:ea typeface="Karla" charset="0"/>
                <a:cs typeface="Karla" charset="0"/>
              </a:rPr>
              <a:t>20 latent variables</a:t>
            </a:r>
            <a:endParaRPr lang="en-US" sz="2400" dirty="0">
              <a:latin typeface="Karla" charset="0"/>
              <a:ea typeface="Karla" charset="0"/>
              <a:cs typeface="Karla" charset="0"/>
            </a:endParaRPr>
          </a:p>
        </p:txBody>
      </p:sp>
      <p:sp>
        <p:nvSpPr>
          <p:cNvPr id="11" name="TextBox 10"/>
          <p:cNvSpPr txBox="1"/>
          <p:nvPr/>
        </p:nvSpPr>
        <p:spPr>
          <a:xfrm>
            <a:off x="1671131" y="3197529"/>
            <a:ext cx="2749471" cy="461665"/>
          </a:xfrm>
          <a:prstGeom prst="rect">
            <a:avLst/>
          </a:prstGeom>
          <a:noFill/>
        </p:spPr>
        <p:txBody>
          <a:bodyPr wrap="none" rtlCol="0">
            <a:spAutoFit/>
          </a:bodyPr>
          <a:lstStyle/>
          <a:p>
            <a:r>
              <a:rPr lang="en-US" sz="2400" dirty="0">
                <a:latin typeface="Karla" charset="0"/>
                <a:ea typeface="Karla" charset="0"/>
                <a:cs typeface="Karla" charset="0"/>
              </a:rPr>
              <a:t>1</a:t>
            </a:r>
            <a:r>
              <a:rPr lang="en-US" sz="2400" dirty="0" smtClean="0">
                <a:latin typeface="Karla" charset="0"/>
                <a:ea typeface="Karla" charset="0"/>
                <a:cs typeface="Karla" charset="0"/>
              </a:rPr>
              <a:t>0 latent variables</a:t>
            </a:r>
            <a:endParaRPr lang="en-US" sz="2400" dirty="0">
              <a:latin typeface="Karla" charset="0"/>
              <a:ea typeface="Karla" charset="0"/>
              <a:cs typeface="Karla" charset="0"/>
            </a:endParaRPr>
          </a:p>
        </p:txBody>
      </p:sp>
      <p:sp>
        <p:nvSpPr>
          <p:cNvPr id="12" name="TextBox 11"/>
          <p:cNvSpPr txBox="1"/>
          <p:nvPr/>
        </p:nvSpPr>
        <p:spPr>
          <a:xfrm>
            <a:off x="1680518" y="5214694"/>
            <a:ext cx="2715808" cy="461665"/>
          </a:xfrm>
          <a:prstGeom prst="rect">
            <a:avLst/>
          </a:prstGeom>
          <a:noFill/>
        </p:spPr>
        <p:txBody>
          <a:bodyPr wrap="none" rtlCol="0">
            <a:spAutoFit/>
          </a:bodyPr>
          <a:lstStyle/>
          <a:p>
            <a:r>
              <a:rPr lang="en-US" sz="2400" dirty="0">
                <a:latin typeface="Karla" charset="0"/>
                <a:ea typeface="Karla" charset="0"/>
                <a:cs typeface="Karla" charset="0"/>
              </a:rPr>
              <a:t>2</a:t>
            </a:r>
            <a:r>
              <a:rPr lang="en-US" sz="2400" dirty="0" smtClean="0">
                <a:latin typeface="Karla" charset="0"/>
                <a:ea typeface="Karla" charset="0"/>
                <a:cs typeface="Karla" charset="0"/>
              </a:rPr>
              <a:t>  latent variables</a:t>
            </a:r>
            <a:endParaRPr lang="en-US" sz="2400" dirty="0">
              <a:latin typeface="Karla" charset="0"/>
              <a:ea typeface="Karla" charset="0"/>
              <a:cs typeface="Karla" charset="0"/>
            </a:endParaRP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deeper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smtClean="0"/>
              <a:t>Change +/- 1 the latent variables</a:t>
            </a:r>
            <a:endParaRPr lang="en-US" dirty="0"/>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smtClean="0"/>
              <a:t>Change +/- 10 the latent variables</a:t>
            </a:r>
            <a:endParaRPr lang="en-US" dirty="0"/>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sp>
        <p:nvSpPr>
          <p:cNvPr id="7" name="TextBox 6"/>
          <p:cNvSpPr txBox="1"/>
          <p:nvPr/>
        </p:nvSpPr>
        <p:spPr>
          <a:xfrm>
            <a:off x="4572000" y="5358384"/>
            <a:ext cx="3473771" cy="369332"/>
          </a:xfrm>
          <a:prstGeom prst="rect">
            <a:avLst/>
          </a:prstGeom>
          <a:noFill/>
        </p:spPr>
        <p:txBody>
          <a:bodyPr wrap="none" rtlCol="0">
            <a:spAutoFit/>
          </a:bodyPr>
          <a:lstStyle/>
          <a:p>
            <a:r>
              <a:rPr lang="en-US" dirty="0" smtClean="0"/>
              <a:t>Change +/- 100 the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613678" cy="3392424"/>
          </a:xfrm>
        </p:spPr>
      </p:pic>
    </p:spTree>
    <p:extLst>
      <p:ext uri="{BB962C8B-B14F-4D97-AF65-F5344CB8AC3E}">
        <p14:creationId xmlns:p14="http://schemas.microsoft.com/office/powerpoint/2010/main" val="3915204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smtClean="0"/>
              <a:t>Change +/- 100 </a:t>
            </a:r>
            <a:r>
              <a:rPr lang="en-US" smtClean="0"/>
              <a:t>the first latent </a:t>
            </a:r>
            <a:r>
              <a:rPr lang="en-US" dirty="0" smtClean="0"/>
              <a:t>variables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0" i="1" dirty="0" smtClean="0">
                    <a:latin typeface="Cambria Math" charset="0"/>
                  </a:rPr>
                  <a:t>For some input x we have some output y. This mapping from input space to output space</a:t>
                </a:r>
              </a:p>
              <a:p>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smtClean="0"/>
              </a:p>
              <a:p>
                <a:r>
                  <a:rPr lang="en-US" dirty="0" smtClean="0"/>
                  <a:t>The goal is to find f(x). Statistical learning or modeling in general is to estimate f(x). </a:t>
                </a:r>
              </a:p>
              <a:p>
                <a:endParaRPr lang="en-US" dirty="0"/>
              </a:p>
              <a:p>
                <a:r>
                  <a:rPr lang="en-US" dirty="0" smtClean="0"/>
                  <a:t>Neural networks is just another way of estimate f(x).  </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r="-472" b="-858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3492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smtClean="0"/>
              <a:t>Just noise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of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to novel input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Autoencoders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a:t>
            </a:r>
            <a:endParaRPr lang="en-US" dirty="0"/>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A little strange that instead of bottleneck we have the opposite here.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Simpler model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Generative Models</a:t>
            </a:r>
            <a:endParaRPr lang="en-US" sz="4400" dirty="0"/>
          </a:p>
        </p:txBody>
      </p:sp>
    </p:spTree>
    <p:extLst>
      <p:ext uri="{BB962C8B-B14F-4D97-AF65-F5344CB8AC3E}">
        <p14:creationId xmlns:p14="http://schemas.microsoft.com/office/powerpoint/2010/main" val="1633784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Input x </a:t>
            </a:r>
            <a:r>
              <a:rPr lang="en-US" dirty="0" err="1" smtClean="0"/>
              <a:t>couldbe</a:t>
            </a:r>
            <a:r>
              <a:rPr lang="en-US" dirty="0" smtClean="0"/>
              <a:t> images and output y could be class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1019089" y="2376530"/>
            <a:ext cx="3111649" cy="2104939"/>
          </a:xfrm>
          <a:prstGeom prst="rect">
            <a:avLst/>
          </a:prstGeom>
        </p:spPr>
      </p:pic>
      <p:pic>
        <p:nvPicPr>
          <p:cNvPr id="6" name="Picture 5"/>
          <p:cNvPicPr>
            <a:picLocks noChangeAspect="1"/>
          </p:cNvPicPr>
          <p:nvPr/>
        </p:nvPicPr>
        <p:blipFill>
          <a:blip r:embed="rId3"/>
          <a:stretch>
            <a:fillRect/>
          </a:stretch>
        </p:blipFill>
        <p:spPr>
          <a:xfrm>
            <a:off x="2876031" y="2637153"/>
            <a:ext cx="2509413" cy="2496065"/>
          </a:xfrm>
          <a:prstGeom prst="rect">
            <a:avLst/>
          </a:prstGeom>
        </p:spPr>
      </p:pic>
      <p:pic>
        <p:nvPicPr>
          <p:cNvPr id="7" name="Picture 6"/>
          <p:cNvPicPr>
            <a:picLocks noChangeAspect="1"/>
          </p:cNvPicPr>
          <p:nvPr/>
        </p:nvPicPr>
        <p:blipFill>
          <a:blip r:embed="rId4"/>
          <a:stretch>
            <a:fillRect/>
          </a:stretch>
        </p:blipFill>
        <p:spPr>
          <a:xfrm>
            <a:off x="1504869" y="3673053"/>
            <a:ext cx="2168815" cy="2268581"/>
          </a:xfrm>
          <a:prstGeom prst="rect">
            <a:avLst/>
          </a:prstGeom>
        </p:spPr>
      </p:pic>
      <p:sp>
        <p:nvSpPr>
          <p:cNvPr id="8" name="Rectangle 7"/>
          <p:cNvSpPr/>
          <p:nvPr/>
        </p:nvSpPr>
        <p:spPr>
          <a:xfrm>
            <a:off x="5933820" y="2891481"/>
            <a:ext cx="1579088" cy="15899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596270" y="3656628"/>
            <a:ext cx="493597" cy="369332"/>
          </a:xfrm>
          <a:prstGeom prst="rect">
            <a:avLst/>
          </a:prstGeom>
          <a:noFill/>
        </p:spPr>
        <p:txBody>
          <a:bodyPr wrap="none" rtlCol="0">
            <a:spAutoFit/>
          </a:bodyPr>
          <a:lstStyle/>
          <a:p>
            <a:r>
              <a:rPr lang="en-US" smtClean="0"/>
              <a:t>Cat</a:t>
            </a:r>
            <a:endParaRPr lang="en-US"/>
          </a:p>
        </p:txBody>
      </p:sp>
      <p:sp>
        <p:nvSpPr>
          <p:cNvPr id="10" name="TextBox 9"/>
          <p:cNvSpPr txBox="1"/>
          <p:nvPr/>
        </p:nvSpPr>
        <p:spPr>
          <a:xfrm>
            <a:off x="9193514" y="4025960"/>
            <a:ext cx="558166" cy="369332"/>
          </a:xfrm>
          <a:prstGeom prst="rect">
            <a:avLst/>
          </a:prstGeom>
          <a:noFill/>
        </p:spPr>
        <p:txBody>
          <a:bodyPr wrap="none" rtlCol="0">
            <a:spAutoFit/>
          </a:bodyPr>
          <a:lstStyle/>
          <a:p>
            <a:r>
              <a:rPr lang="en-US" dirty="0" smtClean="0"/>
              <a:t>Dog</a:t>
            </a:r>
          </a:p>
        </p:txBody>
      </p:sp>
    </p:spTree>
    <p:extLst>
      <p:ext uri="{BB962C8B-B14F-4D97-AF65-F5344CB8AC3E}">
        <p14:creationId xmlns:p14="http://schemas.microsoft.com/office/powerpoint/2010/main" val="576699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a:t>
                </a:r>
                <a:r>
                  <a:rPr lang="en-US" sz="2400" i="1" dirty="0" smtClean="0"/>
                  <a:t>Feynman</a:t>
                </a:r>
              </a:p>
              <a:p>
                <a:pPr>
                  <a:spcAft>
                    <a:spcPts val="1800"/>
                  </a:spcAft>
                </a:pPr>
                <a:r>
                  <a:rPr lang="en-US" sz="2400" dirty="0" smtClean="0"/>
                  <a:t>Generative model’s goal is to generate </a:t>
                </a:r>
                <a14:m>
                  <m:oMath xmlns:m="http://schemas.openxmlformats.org/officeDocument/2006/math">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𝑛</m:t>
                        </m:r>
                      </m:sub>
                    </m:sSub>
                  </m:oMath>
                </a14:m>
                <a:r>
                  <a:rPr lang="en-US" sz="2400" dirty="0" smtClean="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smtClean="0"/>
                  <a:t>.</a:t>
                </a:r>
                <a:endParaRPr lang="en-US" sz="2400" i="1" dirty="0"/>
              </a:p>
              <a:p>
                <a:r>
                  <a:rPr lang="en-US" sz="2400" dirty="0" smtClean="0"/>
                  <a:t>Suppose </a:t>
                </a:r>
                <a:r>
                  <a:rPr lang="en-US" sz="2400" dirty="0"/>
                  <a:t>we have some </a:t>
                </a:r>
                <a:r>
                  <a:rPr lang="en-US" sz="2400" dirty="0" smtClean="0"/>
                  <a:t>collection </a:t>
                </a:r>
                <a:r>
                  <a:rPr lang="en-US" sz="2400" dirty="0"/>
                  <a:t>of </a:t>
                </a:r>
                <a:r>
                  <a:rPr lang="en-US" sz="2400" dirty="0" smtClean="0"/>
                  <a:t>lightcurves. </a:t>
                </a:r>
                <a:r>
                  <a:rPr lang="en-US" sz="2400" dirty="0"/>
                  <a:t>These </a:t>
                </a:r>
                <a:r>
                  <a:rPr lang="en-US" sz="2400" dirty="0" smtClean="0"/>
                  <a:t>lightcurves are </a:t>
                </a:r>
                <a:r>
                  <a:rPr lang="en-US" sz="2400" dirty="0"/>
                  <a:t>examples of what our </a:t>
                </a:r>
                <a:r>
                  <a:rPr lang="en-US" sz="2400" dirty="0" smtClean="0"/>
                  <a:t>world </a:t>
                </a:r>
                <a:r>
                  <a:rPr lang="en-US" sz="2400" dirty="0"/>
                  <a:t>looks </a:t>
                </a:r>
                <a:r>
                  <a:rPr lang="en-US" sz="2400" dirty="0" smtClean="0"/>
                  <a:t>like: </a:t>
                </a:r>
                <a:r>
                  <a:rPr lang="en-US" sz="2400" b="1" i="1" dirty="0" smtClean="0">
                    <a:solidFill>
                      <a:schemeClr val="tx1">
                        <a:lumMod val="95000"/>
                        <a:lumOff val="5000"/>
                      </a:schemeClr>
                    </a:solidFill>
                  </a:rPr>
                  <a:t>samples </a:t>
                </a:r>
                <a:r>
                  <a:rPr lang="en-US" sz="2400" b="1" i="1" dirty="0">
                    <a:solidFill>
                      <a:schemeClr val="tx1">
                        <a:lumMod val="95000"/>
                        <a:lumOff val="5000"/>
                      </a:schemeClr>
                    </a:solidFill>
                  </a:rPr>
                  <a:t>from the true data </a:t>
                </a:r>
                <a:r>
                  <a:rPr lang="en-US" sz="2400" b="1" i="1" dirty="0" smtClean="0">
                    <a:solidFill>
                      <a:schemeClr val="tx1">
                        <a:lumMod val="95000"/>
                        <a:lumOff val="5000"/>
                      </a:schemeClr>
                    </a:solidFill>
                  </a:rPr>
                  <a:t>distribution</a:t>
                </a:r>
                <a:r>
                  <a:rPr lang="en-US" sz="2400" dirty="0" smtClean="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4897802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But how do we generate such samples? </a:t>
            </a:r>
          </a:p>
          <a:p>
            <a:r>
              <a:rPr lang="en-US" dirty="0" smtClean="0"/>
              <a:t>Imagine we want to generate: </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start with</a:t>
              </a:r>
              <a:endParaRPr lang="en-US" dirty="0"/>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The we transform: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65</a:t>
            </a:fld>
            <a:endParaRPr lang="en-US"/>
          </a:p>
        </p:txBody>
      </p:sp>
    </p:spTree>
    <p:extLst>
      <p:ext uri="{BB962C8B-B14F-4D97-AF65-F5344CB8AC3E}">
        <p14:creationId xmlns:p14="http://schemas.microsoft.com/office/powerpoint/2010/main" val="8067581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a:t>
            </a:r>
            <a:endParaRPr lang="en-US" dirty="0"/>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Input x signal from a sensor, e.g. gravitational wave, output could be if it is true or a glitch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pic>
        <p:nvPicPr>
          <p:cNvPr id="1026" name="Picture 2" descr="https://christopherplberry.files.wordpress.com/2016/02/fig1_split_v17_top_standal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15" y="2654360"/>
            <a:ext cx="829747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630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137"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138"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139"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140"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163"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164"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165"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166"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167"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smtClean="0"/>
              <a:t>VAE Architecture</a:t>
            </a:r>
            <a:endParaRPr lang="en-US" dirty="0"/>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183"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184"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185"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smtClean="0"/>
              <a:t>VAE Loss</a:t>
            </a:r>
            <a:endParaRPr lang="en-US" dirty="0"/>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03"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27"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lstStyle/>
          <a:p>
            <a:endParaRPr lang="en-US"/>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61755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Input could be even simpler, height, gender, nationality and output the weight.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848234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253"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254"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42544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smtClean="0"/>
              <a:t>10% error</a:t>
            </a:r>
            <a:endParaRPr lang="en-US"/>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a:t>
            </a:r>
            <a:r>
              <a:rPr lang="en-US" dirty="0" smtClean="0"/>
              <a:t>0% error</a:t>
            </a:r>
            <a:endParaRPr lang="en-US" dirty="0"/>
          </a:p>
        </p:txBody>
      </p:sp>
    </p:spTree>
    <p:extLst>
      <p:ext uri="{BB962C8B-B14F-4D97-AF65-F5344CB8AC3E}">
        <p14:creationId xmlns:p14="http://schemas.microsoft.com/office/powerpoint/2010/main" val="7482410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4" name="Rectangle 3"/>
          <p:cNvSpPr/>
          <p:nvPr/>
        </p:nvSpPr>
        <p:spPr>
          <a:xfrm>
            <a:off x="3552373" y="1286331"/>
            <a:ext cx="2300514" cy="1963057"/>
          </a:xfrm>
          <a:prstGeom prst="rect">
            <a:avLst/>
          </a:prstGeom>
          <a:noFill/>
          <a:ln w="254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lumMod val="75000"/>
                    <a:lumOff val="25000"/>
                  </a:schemeClr>
                </a:solidFill>
              </a:rPr>
              <a:t>Generator</a:t>
            </a:r>
          </a:p>
          <a:p>
            <a:pPr algn="ctr"/>
            <a:r>
              <a:rPr lang="en-US" sz="3200" dirty="0">
                <a:solidFill>
                  <a:schemeClr val="tx1">
                    <a:lumMod val="75000"/>
                    <a:lumOff val="25000"/>
                  </a:schemeClr>
                </a:solidFill>
              </a:rPr>
              <a:t>g</a:t>
            </a:r>
            <a:r>
              <a:rPr lang="en-US" sz="3200" dirty="0" smtClean="0">
                <a:solidFill>
                  <a:schemeClr val="tx1">
                    <a:lumMod val="75000"/>
                    <a:lumOff val="25000"/>
                  </a:schemeClr>
                </a:solidFill>
              </a:rPr>
              <a:t>(X</a:t>
            </a:r>
            <a:r>
              <a:rPr lang="en-US" sz="2800" dirty="0" smtClean="0">
                <a:solidFill>
                  <a:schemeClr val="tx1">
                    <a:lumMod val="75000"/>
                    <a:lumOff val="25000"/>
                  </a:schemeClr>
                </a:solidFill>
              </a:rPr>
              <a:t>)</a:t>
            </a:r>
            <a:endParaRPr lang="en-US" sz="2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 name="TextBox 5"/>
              <p:cNvSpPr txBox="1"/>
              <p:nvPr/>
            </p:nvSpPr>
            <p:spPr>
              <a:xfrm>
                <a:off x="105229" y="1941073"/>
                <a:ext cx="262708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𝑍</m:t>
                      </m:r>
                      <m:r>
                        <a:rPr lang="en-US" sz="3600" b="0" i="1" smtClean="0">
                          <a:latin typeface="Cambria Math" charset="0"/>
                        </a:rPr>
                        <m:t>~</m:t>
                      </m:r>
                      <m:r>
                        <a:rPr lang="en-US" sz="3600" b="0" i="1" smtClean="0">
                          <a:latin typeface="Cambria Math" charset="0"/>
                        </a:rPr>
                        <m:t>𝑓</m:t>
                      </m:r>
                      <m:r>
                        <a:rPr lang="en-US" sz="3600" b="0" i="1" smtClean="0">
                          <a:latin typeface="Cambria Math" charset="0"/>
                        </a:rPr>
                        <m:t>(∙)</m:t>
                      </m:r>
                    </m:oMath>
                  </m:oMathPara>
                </a14:m>
                <a:endParaRPr lang="en-US" sz="3600" dirty="0"/>
              </a:p>
            </p:txBody>
          </p:sp>
        </mc:Choice>
        <mc:Fallback xmlns="">
          <p:sp>
            <p:nvSpPr>
              <p:cNvPr id="6" name="TextBox 5"/>
              <p:cNvSpPr txBox="1">
                <a:spLocks noRot="1" noChangeAspect="1" noMove="1" noResize="1" noEditPoints="1" noAdjustHandles="1" noChangeArrowheads="1" noChangeShapeType="1" noTextEdit="1"/>
              </p:cNvSpPr>
              <p:nvPr/>
            </p:nvSpPr>
            <p:spPr>
              <a:xfrm>
                <a:off x="105229" y="1941073"/>
                <a:ext cx="2627087" cy="646331"/>
              </a:xfrm>
              <a:prstGeom prst="rect">
                <a:avLst/>
              </a:prstGeom>
              <a:blipFill rotWithShape="0">
                <a:blip r:embed="rId2"/>
                <a:stretch>
                  <a:fillRect/>
                </a:stretch>
              </a:blipFill>
            </p:spPr>
            <p:txBody>
              <a:bodyPr/>
              <a:lstStyle/>
              <a:p>
                <a:r>
                  <a:rPr lang="en-US">
                    <a:noFill/>
                  </a:rPr>
                  <a:t> </a:t>
                </a:r>
              </a:p>
            </p:txBody>
          </p:sp>
        </mc:Fallback>
      </mc:AlternateContent>
      <p:sp>
        <p:nvSpPr>
          <p:cNvPr id="13" name="Right Arrow 12"/>
          <p:cNvSpPr/>
          <p:nvPr/>
        </p:nvSpPr>
        <p:spPr>
          <a:xfrm>
            <a:off x="2400301" y="2120902"/>
            <a:ext cx="986972" cy="29391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6017987" y="2120903"/>
            <a:ext cx="986972" cy="29391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7170059" y="1944692"/>
                <a:ext cx="2423885" cy="661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charset="0"/>
                            </a:rPr>
                          </m:ctrlPr>
                        </m:accPr>
                        <m:e>
                          <m:r>
                            <a:rPr lang="en-US" sz="3600" b="0" i="1" smtClean="0">
                              <a:latin typeface="Cambria Math" charset="0"/>
                            </a:rPr>
                            <m:t>𝑋</m:t>
                          </m:r>
                        </m:e>
                      </m:acc>
                      <m:r>
                        <a:rPr lang="en-US" sz="3600" b="0" i="1" smtClean="0">
                          <a:latin typeface="Cambria Math" charset="0"/>
                        </a:rPr>
                        <m:t>~</m:t>
                      </m:r>
                      <m:acc>
                        <m:accPr>
                          <m:chr m:val="̂"/>
                          <m:ctrlPr>
                            <a:rPr lang="en-US" sz="3600" b="0" i="1" smtClean="0">
                              <a:latin typeface="Cambria Math" charset="0"/>
                            </a:rPr>
                          </m:ctrlPr>
                        </m:accPr>
                        <m:e>
                          <m:r>
                            <a:rPr lang="en-US" sz="3600" b="0" i="1" smtClean="0">
                              <a:latin typeface="Cambria Math" charset="0"/>
                            </a:rPr>
                            <m:t>𝑃</m:t>
                          </m:r>
                        </m:e>
                      </m:acc>
                      <m:r>
                        <a:rPr lang="en-US" sz="3600" b="0" i="1" smtClean="0">
                          <a:latin typeface="Cambria Math" charset="0"/>
                        </a:rPr>
                        <m:t>(</m:t>
                      </m:r>
                      <m:r>
                        <a:rPr lang="en-US" sz="3600" b="0" i="1" smtClean="0">
                          <a:latin typeface="Cambria Math" charset="0"/>
                          <a:ea typeface="Cambria Math" charset="0"/>
                          <a:cs typeface="Cambria Math" charset="0"/>
                        </a:rPr>
                        <m:t>∙</m:t>
                      </m:r>
                      <m:r>
                        <a:rPr lang="en-US" sz="3600" b="0" i="1" smtClean="0">
                          <a:latin typeface="Cambria Math" charset="0"/>
                        </a:rPr>
                        <m:t>)</m:t>
                      </m:r>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170059" y="1944692"/>
                <a:ext cx="2423885" cy="6614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170058" y="5380497"/>
                <a:ext cx="242388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𝑋</m:t>
                      </m:r>
                      <m:r>
                        <a:rPr lang="en-US" sz="3600" b="0" i="1" smtClean="0">
                          <a:latin typeface="Cambria Math" charset="0"/>
                        </a:rPr>
                        <m:t>~</m:t>
                      </m:r>
                      <m:r>
                        <a:rPr lang="en-US" sz="3600" b="0" i="1" smtClean="0">
                          <a:latin typeface="Cambria Math" charset="0"/>
                        </a:rPr>
                        <m:t>𝑃</m:t>
                      </m:r>
                      <m:r>
                        <a:rPr lang="en-US" sz="3600" b="0" i="1" smtClean="0">
                          <a:latin typeface="Cambria Math"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7170058" y="5380497"/>
                <a:ext cx="2423885" cy="64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592205" y="3168646"/>
                <a:ext cx="3223989" cy="1577892"/>
              </a:xfrm>
              <a:prstGeom prst="rect">
                <a:avLst/>
              </a:prstGeom>
              <a:noFill/>
              <a:ln w="254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Objective Function Compares </a:t>
                </a:r>
                <a:r>
                  <a:rPr lang="en-US" sz="2800" i="1" dirty="0">
                    <a:solidFill>
                      <a:schemeClr val="tx1">
                        <a:lumMod val="75000"/>
                        <a:lumOff val="25000"/>
                      </a:schemeClr>
                    </a:solidFill>
                  </a:rPr>
                  <a:t>X</a:t>
                </a:r>
                <a:r>
                  <a:rPr lang="en-US" sz="2800" dirty="0">
                    <a:solidFill>
                      <a:schemeClr val="tx1">
                        <a:lumMod val="75000"/>
                        <a:lumOff val="25000"/>
                      </a:schemeClr>
                    </a:solidFill>
                  </a:rPr>
                  <a:t> and </a:t>
                </a:r>
                <a14:m>
                  <m:oMath xmlns:m="http://schemas.openxmlformats.org/officeDocument/2006/math">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𝑋</m:t>
                        </m:r>
                      </m:e>
                    </m:acc>
                  </m:oMath>
                </a14:m>
                <a:endParaRPr lang="en-US" sz="2800" dirty="0">
                  <a:solidFill>
                    <a:schemeClr val="tx1">
                      <a:lumMod val="75000"/>
                      <a:lumOff val="25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592205" y="3168646"/>
                <a:ext cx="3223989" cy="1577892"/>
              </a:xfrm>
              <a:prstGeom prst="rect">
                <a:avLst/>
              </a:prstGeom>
              <a:blipFill rotWithShape="0">
                <a:blip r:embed="rId5"/>
                <a:stretch>
                  <a:fillRect r="-1126"/>
                </a:stretch>
              </a:blipFill>
              <a:ln w="25400" cmpd="sng">
                <a:solidFill>
                  <a:schemeClr val="tx1">
                    <a:lumMod val="75000"/>
                    <a:lumOff val="25000"/>
                  </a:schemeClr>
                </a:solidFill>
              </a:ln>
              <a:effectLst/>
            </p:spPr>
            <p:txBody>
              <a:bodyPr/>
              <a:lstStyle/>
              <a:p>
                <a:r>
                  <a:rPr lang="en-US">
                    <a:noFill/>
                  </a:rPr>
                  <a:t> </a:t>
                </a:r>
              </a:p>
            </p:txBody>
          </p:sp>
        </mc:Fallback>
      </mc:AlternateContent>
      <p:sp>
        <p:nvSpPr>
          <p:cNvPr id="22" name="Right Arrow 21"/>
          <p:cNvSpPr/>
          <p:nvPr/>
        </p:nvSpPr>
        <p:spPr>
          <a:xfrm rot="5400000">
            <a:off x="7964497" y="2652928"/>
            <a:ext cx="479407" cy="355600"/>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200000">
            <a:off x="8073296" y="4877431"/>
            <a:ext cx="479407" cy="355600"/>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861802" y="2851470"/>
            <a:ext cx="11222863" cy="1442804"/>
            <a:chOff x="861802" y="2851470"/>
            <a:chExt cx="11222863" cy="1442804"/>
          </a:xfrm>
        </p:grpSpPr>
        <p:sp>
          <p:nvSpPr>
            <p:cNvPr id="24" name="TextBox 23"/>
            <p:cNvSpPr txBox="1"/>
            <p:nvPr/>
          </p:nvSpPr>
          <p:spPr>
            <a:xfrm>
              <a:off x="10025720" y="3370944"/>
              <a:ext cx="2058945" cy="923330"/>
            </a:xfrm>
            <a:prstGeom prst="rect">
              <a:avLst/>
            </a:prstGeom>
            <a:noFill/>
          </p:spPr>
          <p:txBody>
            <a:bodyPr wrap="square" rtlCol="0">
              <a:spAutoFit/>
            </a:bodyPr>
            <a:lstStyle/>
            <a:p>
              <a:r>
                <a:rPr lang="en-US" dirty="0" smtClean="0"/>
                <a:t>Either a likelihood or KL divergence, </a:t>
              </a:r>
              <a:r>
                <a:rPr lang="en-US" dirty="0" err="1" smtClean="0"/>
                <a:t>etc</a:t>
              </a:r>
              <a:endParaRPr lang="en-US" dirty="0"/>
            </a:p>
          </p:txBody>
        </p:sp>
        <mc:AlternateContent xmlns:mc="http://schemas.openxmlformats.org/markup-compatibility/2006" xmlns:a14="http://schemas.microsoft.com/office/drawing/2010/main">
          <mc:Choice Requires="a14">
            <p:sp>
              <p:nvSpPr>
                <p:cNvPr id="27" name="TextBox 26"/>
                <p:cNvSpPr txBox="1"/>
                <p:nvPr/>
              </p:nvSpPr>
              <p:spPr>
                <a:xfrm>
                  <a:off x="861802" y="2851470"/>
                  <a:ext cx="1738681" cy="369332"/>
                </a:xfrm>
                <a:prstGeom prst="rect">
                  <a:avLst/>
                </a:prstGeom>
                <a:noFill/>
              </p:spPr>
              <p:txBody>
                <a:bodyPr wrap="square" rtlCol="0">
                  <a:spAutoFit/>
                </a:bodyPr>
                <a:lstStyle/>
                <a:p>
                  <a:r>
                    <a:rPr lang="en-US" dirty="0" smtClean="0"/>
                    <a:t> </a:t>
                  </a:r>
                  <a14:m>
                    <m:oMath xmlns:m="http://schemas.openxmlformats.org/officeDocument/2006/math">
                      <m:r>
                        <a:rPr lang="en-US" i="1">
                          <a:latin typeface="Cambria Math" charset="0"/>
                        </a:rPr>
                        <m:t>𝑓</m:t>
                      </m:r>
                      <m:r>
                        <a:rPr lang="en-US" i="1">
                          <a:latin typeface="Cambria Math" charset="0"/>
                        </a:rPr>
                        <m:t>(∙)</m:t>
                      </m:r>
                    </m:oMath>
                  </a14:m>
                  <a:r>
                    <a:rPr lang="en-US" dirty="0" smtClean="0"/>
                    <a:t> = </a:t>
                  </a:r>
                  <a:r>
                    <a:rPr lang="en-US" dirty="0" err="1" smtClean="0"/>
                    <a:t>Unif</a:t>
                  </a:r>
                  <a:r>
                    <a:rPr lang="en-US" dirty="0" smtClean="0"/>
                    <a:t>()</a:t>
                  </a:r>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61802" y="2851470"/>
                  <a:ext cx="1738681" cy="369332"/>
                </a:xfrm>
                <a:prstGeom prst="rect">
                  <a:avLst/>
                </a:prstGeom>
                <a:blipFill rotWithShape="0">
                  <a:blip r:embed="rId6"/>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614525" y="3463277"/>
                  <a:ext cx="17386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𝑔</m:t>
                        </m:r>
                        <m:d>
                          <m:dPr>
                            <m:ctrlPr>
                              <a:rPr lang="en-US" b="0" i="1" smtClean="0">
                                <a:latin typeface="Cambria Math" charset="0"/>
                              </a:rPr>
                            </m:ctrlPr>
                          </m:dPr>
                          <m:e>
                            <m:r>
                              <a:rPr lang="en-US" b="0" i="1" smtClean="0">
                                <a:latin typeface="Cambria Math" charset="0"/>
                              </a:rPr>
                              <m:t>𝑥</m:t>
                            </m:r>
                          </m:e>
                        </m:d>
                        <m:r>
                          <a:rPr lang="en-US" b="0" i="1" smtClean="0">
                            <a:latin typeface="Cambria Math" charset="0"/>
                          </a:rPr>
                          <m:t>=</m:t>
                        </m:r>
                        <m:r>
                          <m:rPr>
                            <m:sty m:val="p"/>
                          </m:rPr>
                          <a:rPr lang="en-US" b="0" i="0" smtClean="0">
                            <a:latin typeface="Cambria Math" charset="0"/>
                          </a:rPr>
                          <m:t>ln</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3614525" y="3463277"/>
                  <a:ext cx="1738681" cy="369332"/>
                </a:xfrm>
                <a:prstGeom prst="rect">
                  <a:avLst/>
                </a:prstGeom>
                <a:blipFill rotWithShape="0">
                  <a:blip r:embed="rId7"/>
                  <a:stretch>
                    <a:fillRect t="-96721" b="-119672"/>
                  </a:stretch>
                </a:blipFill>
              </p:spPr>
              <p:txBody>
                <a:bodyPr/>
                <a:lstStyle/>
                <a:p>
                  <a:r>
                    <a:rPr lang="en-US">
                      <a:noFill/>
                    </a:rPr>
                    <a:t> </a:t>
                  </a:r>
                </a:p>
              </p:txBody>
            </p:sp>
          </mc:Fallback>
        </mc:AlternateContent>
      </p:grpSp>
    </p:spTree>
    <p:extLst>
      <p:ext uri="{BB962C8B-B14F-4D97-AF65-F5344CB8AC3E}">
        <p14:creationId xmlns:p14="http://schemas.microsoft.com/office/powerpoint/2010/main" val="169093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3" grpId="0" animBg="1"/>
      <p:bldP spid="14" grpId="0" animBg="1"/>
      <p:bldP spid="15" grpId="0"/>
      <p:bldP spid="16" grpId="0"/>
      <p:bldP spid="21" grpId="0" animBg="1"/>
      <p:bldP spid="22" grpId="0"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44599" y="987767"/>
            <a:ext cx="10236200" cy="5130439"/>
            <a:chOff x="127000" y="1600200"/>
            <a:chExt cx="8890000" cy="4621214"/>
          </a:xfrm>
        </p:grpSpPr>
        <p:sp>
          <p:nvSpPr>
            <p:cNvPr id="25" name="Content Placeholder 2"/>
            <p:cNvSpPr txBox="1">
              <a:spLocks/>
            </p:cNvSpPr>
            <p:nvPr/>
          </p:nvSpPr>
          <p:spPr>
            <a:xfrm>
              <a:off x="457200" y="1600200"/>
              <a:ext cx="8229600" cy="45259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Neural net that </a:t>
              </a:r>
              <a:r>
                <a:rPr lang="en-US" smtClean="0">
                  <a:solidFill>
                    <a:srgbClr val="0000FF"/>
                  </a:solidFill>
                </a:rPr>
                <a:t>approximately</a:t>
              </a:r>
              <a:r>
                <a:rPr lang="en-US" smtClean="0"/>
                <a:t> </a:t>
              </a:r>
              <a:r>
                <a:rPr lang="en-US" smtClean="0">
                  <a:solidFill>
                    <a:srgbClr val="0000FF"/>
                  </a:solidFill>
                </a:rPr>
                <a:t>copies its input to output</a:t>
              </a:r>
              <a:endParaRPr lang="en-US" dirty="0">
                <a:solidFill>
                  <a:srgbClr val="0000FF"/>
                </a:solidFill>
              </a:endParaRPr>
            </a:p>
          </p:txBody>
        </p:sp>
        <p:pic>
          <p:nvPicPr>
            <p:cNvPr id="26" name="Picture 25"/>
            <p:cNvPicPr>
              <a:picLocks noChangeAspect="1"/>
            </p:cNvPicPr>
            <p:nvPr/>
          </p:nvPicPr>
          <p:blipFill>
            <a:blip r:embed="rId3"/>
            <a:stretch>
              <a:fillRect/>
            </a:stretch>
          </p:blipFill>
          <p:spPr>
            <a:xfrm>
              <a:off x="127000" y="3232817"/>
              <a:ext cx="8890000" cy="2794000"/>
            </a:xfrm>
            <a:prstGeom prst="rect">
              <a:avLst/>
            </a:prstGeom>
          </p:spPr>
        </p:pic>
        <p:sp>
          <p:nvSpPr>
            <p:cNvPr id="27" name="Rectangle 26"/>
            <p:cNvSpPr/>
            <p:nvPr/>
          </p:nvSpPr>
          <p:spPr>
            <a:xfrm>
              <a:off x="3585392" y="5429391"/>
              <a:ext cx="1817596" cy="5974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28" name="Content Placeholder 3"/>
            <p:cNvGraphicFramePr>
              <a:graphicFrameLocks noChangeAspect="1"/>
            </p:cNvGraphicFramePr>
            <p:nvPr>
              <p:extLst/>
            </p:nvPr>
          </p:nvGraphicFramePr>
          <p:xfrm>
            <a:off x="4262874" y="3252989"/>
            <a:ext cx="333375" cy="469900"/>
          </p:xfrm>
          <a:graphic>
            <a:graphicData uri="http://schemas.openxmlformats.org/presentationml/2006/ole">
              <mc:AlternateContent xmlns:mc="http://schemas.openxmlformats.org/markup-compatibility/2006">
                <mc:Choice xmlns:v="urn:schemas-microsoft-com:vml" Requires="v">
                  <p:oleObj spid="_x0000_s27744" name="Equation" r:id="rId4" imgW="127000" imgH="177800" progId="Equation.3">
                    <p:embed/>
                  </p:oleObj>
                </mc:Choice>
                <mc:Fallback>
                  <p:oleObj name="Equation" r:id="rId4" imgW="127000" imgH="177800" progId="Equation.3">
                    <p:embed/>
                    <p:pic>
                      <p:nvPicPr>
                        <p:cNvPr id="0" name=""/>
                        <p:cNvPicPr/>
                        <p:nvPr/>
                      </p:nvPicPr>
                      <p:blipFill>
                        <a:blip r:embed="rId5"/>
                        <a:stretch>
                          <a:fillRect/>
                        </a:stretch>
                      </p:blipFill>
                      <p:spPr>
                        <a:xfrm>
                          <a:off x="4262874" y="3252989"/>
                          <a:ext cx="333375" cy="469900"/>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700519" y="3388323"/>
            <a:ext cx="333375" cy="368300"/>
          </p:xfrm>
          <a:graphic>
            <a:graphicData uri="http://schemas.openxmlformats.org/presentationml/2006/ole">
              <mc:AlternateContent xmlns:mc="http://schemas.openxmlformats.org/markup-compatibility/2006">
                <mc:Choice xmlns:v="urn:schemas-microsoft-com:vml" Requires="v">
                  <p:oleObj spid="_x0000_s27745" name="Equation" r:id="rId6" imgW="127000" imgH="139700" progId="Equation.3">
                    <p:embed/>
                  </p:oleObj>
                </mc:Choice>
                <mc:Fallback>
                  <p:oleObj name="Equation" r:id="rId6" imgW="127000" imgH="139700" progId="Equation.3">
                    <p:embed/>
                    <p:pic>
                      <p:nvPicPr>
                        <p:cNvPr id="0" name=""/>
                        <p:cNvPicPr/>
                        <p:nvPr/>
                      </p:nvPicPr>
                      <p:blipFill>
                        <a:blip r:embed="rId7"/>
                        <a:stretch>
                          <a:fillRect/>
                        </a:stretch>
                      </p:blipFill>
                      <p:spPr>
                        <a:xfrm>
                          <a:off x="700519" y="3388323"/>
                          <a:ext cx="333375" cy="3683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7791450" y="3417493"/>
            <a:ext cx="300038" cy="333375"/>
          </p:xfrm>
          <a:graphic>
            <a:graphicData uri="http://schemas.openxmlformats.org/presentationml/2006/ole">
              <mc:AlternateContent xmlns:mc="http://schemas.openxmlformats.org/markup-compatibility/2006">
                <mc:Choice xmlns:v="urn:schemas-microsoft-com:vml" Requires="v">
                  <p:oleObj spid="_x0000_s27746" name="Equation" r:id="rId8" imgW="114300" imgH="127000" progId="Equation.3">
                    <p:embed/>
                  </p:oleObj>
                </mc:Choice>
                <mc:Fallback>
                  <p:oleObj name="Equation" r:id="rId8" imgW="114300" imgH="127000" progId="Equation.3">
                    <p:embed/>
                    <p:pic>
                      <p:nvPicPr>
                        <p:cNvPr id="0" name=""/>
                        <p:cNvPicPr/>
                        <p:nvPr/>
                      </p:nvPicPr>
                      <p:blipFill>
                        <a:blip r:embed="rId9"/>
                        <a:stretch>
                          <a:fillRect/>
                        </a:stretch>
                      </p:blipFill>
                      <p:spPr>
                        <a:xfrm>
                          <a:off x="7791450" y="3417493"/>
                          <a:ext cx="300038" cy="333375"/>
                        </a:xfrm>
                        <a:prstGeom prst="rect">
                          <a:avLst/>
                        </a:prstGeom>
                      </p:spPr>
                    </p:pic>
                  </p:oleObj>
                </mc:Fallback>
              </mc:AlternateContent>
            </a:graphicData>
          </a:graphic>
        </p:graphicFrame>
        <p:graphicFrame>
          <p:nvGraphicFramePr>
            <p:cNvPr id="31" name="Content Placeholder 3"/>
            <p:cNvGraphicFramePr>
              <a:graphicFrameLocks noChangeAspect="1"/>
            </p:cNvGraphicFramePr>
            <p:nvPr>
              <p:extLst/>
            </p:nvPr>
          </p:nvGraphicFramePr>
          <p:xfrm>
            <a:off x="2305050" y="5676902"/>
            <a:ext cx="866775" cy="534987"/>
          </p:xfrm>
          <a:graphic>
            <a:graphicData uri="http://schemas.openxmlformats.org/presentationml/2006/ole">
              <mc:AlternateContent xmlns:mc="http://schemas.openxmlformats.org/markup-compatibility/2006">
                <mc:Choice xmlns:v="urn:schemas-microsoft-com:vml" Requires="v">
                  <p:oleObj spid="_x0000_s27747" name="Equation" r:id="rId10" imgW="330200" imgH="203200" progId="Equation.3">
                    <p:embed/>
                  </p:oleObj>
                </mc:Choice>
                <mc:Fallback>
                  <p:oleObj name="Equation" r:id="rId10" imgW="330200" imgH="203200" progId="Equation.3">
                    <p:embed/>
                    <p:pic>
                      <p:nvPicPr>
                        <p:cNvPr id="0" name=""/>
                        <p:cNvPicPr/>
                        <p:nvPr/>
                      </p:nvPicPr>
                      <p:blipFill>
                        <a:blip r:embed="rId11"/>
                        <a:stretch>
                          <a:fillRect/>
                        </a:stretch>
                      </p:blipFill>
                      <p:spPr>
                        <a:xfrm>
                          <a:off x="2305050" y="5676902"/>
                          <a:ext cx="866775" cy="534987"/>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5618579" y="5686427"/>
            <a:ext cx="800100" cy="534987"/>
          </p:xfrm>
          <a:graphic>
            <a:graphicData uri="http://schemas.openxmlformats.org/presentationml/2006/ole">
              <mc:AlternateContent xmlns:mc="http://schemas.openxmlformats.org/markup-compatibility/2006">
                <mc:Choice xmlns:v="urn:schemas-microsoft-com:vml" Requires="v">
                  <p:oleObj spid="_x0000_s27748" name="Equation" r:id="rId12" imgW="304800" imgH="203200" progId="Equation.3">
                    <p:embed/>
                  </p:oleObj>
                </mc:Choice>
                <mc:Fallback>
                  <p:oleObj name="Equation" r:id="rId12" imgW="304800" imgH="203200" progId="Equation.3">
                    <p:embed/>
                    <p:pic>
                      <p:nvPicPr>
                        <p:cNvPr id="0" name=""/>
                        <p:cNvPicPr/>
                        <p:nvPr/>
                      </p:nvPicPr>
                      <p:blipFill>
                        <a:blip r:embed="rId13"/>
                        <a:stretch>
                          <a:fillRect/>
                        </a:stretch>
                      </p:blipFill>
                      <p:spPr>
                        <a:xfrm>
                          <a:off x="5618579" y="5686427"/>
                          <a:ext cx="800100" cy="534987"/>
                        </a:xfrm>
                        <a:prstGeom prst="rect">
                          <a:avLst/>
                        </a:prstGeom>
                      </p:spPr>
                    </p:pic>
                  </p:oleObj>
                </mc:Fallback>
              </mc:AlternateContent>
            </a:graphicData>
          </a:graphic>
        </p:graphicFrame>
        <p:sp>
          <p:nvSpPr>
            <p:cNvPr id="35" name="Oval Callout 34"/>
            <p:cNvSpPr/>
            <p:nvPr/>
          </p:nvSpPr>
          <p:spPr>
            <a:xfrm>
              <a:off x="4596249" y="2516124"/>
              <a:ext cx="2848424" cy="872199"/>
            </a:xfrm>
            <a:prstGeom prst="wedgeEllipseCallout">
              <a:avLst>
                <a:gd name="adj1" fmla="val -48597"/>
                <a:gd name="adj2" fmla="val 9817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dirty="0" smtClean="0"/>
                <a:t>Encodes useful  info about data</a:t>
              </a:r>
              <a:endParaRPr lang="en-US" sz="2200" dirty="0"/>
            </a:p>
          </p:txBody>
        </p:sp>
      </p:grpSp>
      <p:sp>
        <p:nvSpPr>
          <p:cNvPr id="4" name="Title 3"/>
          <p:cNvSpPr>
            <a:spLocks noGrp="1"/>
          </p:cNvSpPr>
          <p:nvPr>
            <p:ph type="title"/>
          </p:nvPr>
        </p:nvSpPr>
        <p:spPr/>
        <p:txBody>
          <a:bodyPr/>
          <a:lstStyle/>
          <a:p>
            <a:r>
              <a:rPr lang="en-US" dirty="0" err="1" smtClean="0"/>
              <a:t>Autoencoders</a:t>
            </a:r>
            <a:endParaRPr lang="en-US" dirty="0"/>
          </a:p>
        </p:txBody>
      </p:sp>
    </p:spTree>
    <p:extLst>
      <p:ext uri="{BB962C8B-B14F-4D97-AF65-F5344CB8AC3E}">
        <p14:creationId xmlns:p14="http://schemas.microsoft.com/office/powerpoint/2010/main" val="19372436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Structure of </a:t>
            </a:r>
            <a:r>
              <a:rPr lang="en-US" dirty="0" err="1" smtClean="0"/>
              <a:t>Autoencoders</a:t>
            </a:r>
            <a:endParaRPr lang="en-US" dirty="0"/>
          </a:p>
        </p:txBody>
      </p:sp>
      <p:pic>
        <p:nvPicPr>
          <p:cNvPr id="13" name="Picture 12"/>
          <p:cNvPicPr>
            <a:picLocks noChangeAspect="1"/>
          </p:cNvPicPr>
          <p:nvPr/>
        </p:nvPicPr>
        <p:blipFill>
          <a:blip r:embed="rId2"/>
          <a:stretch>
            <a:fillRect/>
          </a:stretch>
        </p:blipFill>
        <p:spPr>
          <a:xfrm>
            <a:off x="3483084" y="1439616"/>
            <a:ext cx="6649447" cy="3978767"/>
          </a:xfrm>
          <a:prstGeom prst="rect">
            <a:avLst/>
          </a:prstGeom>
        </p:spPr>
      </p:pic>
    </p:spTree>
    <p:extLst>
      <p:ext uri="{BB962C8B-B14F-4D97-AF65-F5344CB8AC3E}">
        <p14:creationId xmlns:p14="http://schemas.microsoft.com/office/powerpoint/2010/main" val="1254755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82707" y="1394289"/>
                <a:ext cx="10327008" cy="2111143"/>
              </a:xfrm>
            </p:spPr>
            <p:txBody>
              <a:bodyPr/>
              <a:lstStyle/>
              <a:p>
                <a:r>
                  <a:rPr lang="en-US" dirty="0" smtClean="0"/>
                  <a:t>Or it could be pricing,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sub>
                    </m:sSub>
                  </m:oMath>
                </a14:m>
                <a:r>
                  <a:rPr lang="en-US" dirty="0" smtClean="0"/>
                  <a:t> and output the forecasting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oMath>
                </a14:m>
                <a:endParaRPr lang="en-US" dirty="0" smtClean="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rotWithShape="0">
                <a:blip r:embed="rId2"/>
                <a:stretch>
                  <a:fillRect l="-1181" t="-31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427" y="2065441"/>
            <a:ext cx="66675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540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824517" y="1166018"/>
            <a:ext cx="10003139" cy="4525963"/>
          </a:xfrm>
        </p:spPr>
        <p:txBody>
          <a:bodyPr/>
          <a:lstStyle/>
          <a:p>
            <a:pPr marL="457200" indent="-457200">
              <a:buFont typeface="Arial" charset="0"/>
              <a:buChar char="•"/>
            </a:pPr>
            <a:r>
              <a:rPr lang="en-US" i="1" dirty="0" smtClean="0"/>
              <a:t>h </a:t>
            </a:r>
            <a:r>
              <a:rPr lang="en-US" dirty="0" smtClean="0"/>
              <a:t>has </a:t>
            </a:r>
            <a:r>
              <a:rPr lang="en-US" dirty="0" smtClean="0">
                <a:solidFill>
                  <a:srgbClr val="0000FF"/>
                </a:solidFill>
              </a:rPr>
              <a:t>lower dimension</a:t>
            </a:r>
            <a:r>
              <a:rPr lang="en-US" dirty="0" smtClean="0"/>
              <a:t> than </a:t>
            </a:r>
            <a:r>
              <a:rPr lang="en-US" i="1" dirty="0" smtClean="0"/>
              <a:t>x</a:t>
            </a:r>
          </a:p>
          <a:p>
            <a:pPr marL="457200" indent="-457200">
              <a:buFont typeface="Arial" charset="0"/>
              <a:buChar char="•"/>
            </a:pPr>
            <a:r>
              <a:rPr lang="en-US" dirty="0" smtClean="0"/>
              <a:t>Must discard some information in </a:t>
            </a:r>
            <a:r>
              <a:rPr lang="en-US" i="1" dirty="0" smtClean="0"/>
              <a:t>h</a:t>
            </a:r>
          </a:p>
          <a:p>
            <a:pPr marL="457200" indent="-457200">
              <a:buFont typeface="Arial" charset="0"/>
              <a:buChar char="•"/>
            </a:pPr>
            <a:r>
              <a:rPr lang="en-US" dirty="0" smtClean="0"/>
              <a:t>Learning involves minimizing </a:t>
            </a:r>
            <a:r>
              <a:rPr lang="en-US" dirty="0" smtClean="0">
                <a:solidFill>
                  <a:srgbClr val="0000FF"/>
                </a:solidFill>
              </a:rPr>
              <a:t>loss</a:t>
            </a:r>
            <a:r>
              <a:rPr lang="en-US" dirty="0" smtClean="0"/>
              <a:t>:</a:t>
            </a:r>
          </a:p>
          <a:p>
            <a:pPr marL="457200" indent="-457200">
              <a:buFont typeface="Arial" charset="0"/>
              <a:buChar char="•"/>
            </a:pPr>
            <a:endParaRPr lang="en-US" dirty="0"/>
          </a:p>
          <a:p>
            <a:pPr marL="457200" indent="-457200">
              <a:buFont typeface="Arial" charset="0"/>
              <a:buChar char="•"/>
            </a:pPr>
            <a:endParaRPr lang="en-US" dirty="0" smtClean="0"/>
          </a:p>
          <a:p>
            <a:pPr marL="457200" indent="-457200">
              <a:buFont typeface="Arial" charset="0"/>
              <a:buChar char="•"/>
            </a:pPr>
            <a:r>
              <a:rPr lang="en-US" dirty="0" smtClean="0"/>
              <a:t>Equivalent to PCA when </a:t>
            </a:r>
            <a:r>
              <a:rPr lang="en-US" i="1" dirty="0" smtClean="0"/>
              <a:t>f</a:t>
            </a:r>
            <a:r>
              <a:rPr lang="en-US" dirty="0" smtClean="0"/>
              <a:t> is linear, </a:t>
            </a:r>
            <a:r>
              <a:rPr lang="en-US" i="1" dirty="0" smtClean="0"/>
              <a:t>L</a:t>
            </a:r>
            <a:r>
              <a:rPr lang="en-US" dirty="0" smtClean="0"/>
              <a:t> is MSE</a:t>
            </a:r>
          </a:p>
        </p:txBody>
      </p:sp>
      <p:graphicFrame>
        <p:nvGraphicFramePr>
          <p:cNvPr id="4" name="Content Placeholder 3"/>
          <p:cNvGraphicFramePr>
            <a:graphicFrameLocks noChangeAspect="1"/>
          </p:cNvGraphicFramePr>
          <p:nvPr>
            <p:extLst/>
          </p:nvPr>
        </p:nvGraphicFramePr>
        <p:xfrm>
          <a:off x="4892675" y="2846388"/>
          <a:ext cx="2406650" cy="582612"/>
        </p:xfrm>
        <a:graphic>
          <a:graphicData uri="http://schemas.openxmlformats.org/presentationml/2006/ole">
            <mc:AlternateContent xmlns:mc="http://schemas.openxmlformats.org/markup-compatibility/2006">
              <mc:Choice xmlns:v="urn:schemas-microsoft-com:vml" Requires="v">
                <p:oleObj spid="_x0000_s28692" name="Equation" r:id="rId3" imgW="838200" imgH="203200" progId="Equation.3">
                  <p:embed/>
                </p:oleObj>
              </mc:Choice>
              <mc:Fallback>
                <p:oleObj name="Equation" r:id="rId3" imgW="838200" imgH="203200" progId="Equation.3">
                  <p:embed/>
                  <p:pic>
                    <p:nvPicPr>
                      <p:cNvPr id="0" name=""/>
                      <p:cNvPicPr/>
                      <p:nvPr/>
                    </p:nvPicPr>
                    <p:blipFill>
                      <a:blip r:embed="rId4"/>
                      <a:stretch>
                        <a:fillRect/>
                      </a:stretch>
                    </p:blipFill>
                    <p:spPr>
                      <a:xfrm>
                        <a:off x="4892675" y="2846388"/>
                        <a:ext cx="2406650" cy="582612"/>
                      </a:xfrm>
                      <a:prstGeom prst="rect">
                        <a:avLst/>
                      </a:prstGeom>
                    </p:spPr>
                  </p:pic>
                </p:oleObj>
              </mc:Fallback>
            </mc:AlternateContent>
          </a:graphicData>
        </a:graphic>
      </p:graphicFrame>
    </p:spTree>
    <p:extLst>
      <p:ext uri="{BB962C8B-B14F-4D97-AF65-F5344CB8AC3E}">
        <p14:creationId xmlns:p14="http://schemas.microsoft.com/office/powerpoint/2010/main" val="3931490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1081313" y="1353458"/>
            <a:ext cx="10326915" cy="4525963"/>
          </a:xfrm>
        </p:spPr>
        <p:txBody>
          <a:bodyPr/>
          <a:lstStyle/>
          <a:p>
            <a:pPr marL="457200" indent="-457200">
              <a:buFont typeface="Arial" charset="0"/>
              <a:buChar char="•"/>
            </a:pPr>
            <a:r>
              <a:rPr lang="en-US" i="1" dirty="0"/>
              <a:t>h </a:t>
            </a:r>
            <a:r>
              <a:rPr lang="en-US" dirty="0"/>
              <a:t>has </a:t>
            </a:r>
            <a:r>
              <a:rPr lang="en-US" dirty="0" smtClean="0">
                <a:solidFill>
                  <a:srgbClr val="0000FF"/>
                </a:solidFill>
              </a:rPr>
              <a:t>greater dimension</a:t>
            </a:r>
            <a:r>
              <a:rPr lang="en-US" dirty="0" smtClean="0"/>
              <a:t> </a:t>
            </a:r>
            <a:r>
              <a:rPr lang="en-US" dirty="0"/>
              <a:t>than </a:t>
            </a:r>
            <a:r>
              <a:rPr lang="en-US" i="1" dirty="0"/>
              <a:t>x</a:t>
            </a:r>
          </a:p>
          <a:p>
            <a:pPr marL="457200" indent="-457200">
              <a:buFont typeface="Arial" charset="0"/>
              <a:buChar char="•"/>
            </a:pPr>
            <a:r>
              <a:rPr lang="en-US" dirty="0" err="1" smtClean="0"/>
              <a:t>Autoencoder</a:t>
            </a:r>
            <a:r>
              <a:rPr lang="en-US" dirty="0" smtClean="0"/>
              <a:t> may simply copy input to output without learning anything useful</a:t>
            </a:r>
          </a:p>
          <a:p>
            <a:pPr marL="457200" indent="-457200">
              <a:buFont typeface="Arial" charset="0"/>
              <a:buChar char="•"/>
            </a:pPr>
            <a:r>
              <a:rPr lang="en-US" dirty="0" smtClean="0">
                <a:solidFill>
                  <a:srgbClr val="0000FF"/>
                </a:solidFill>
              </a:rPr>
              <a:t>Regularization</a:t>
            </a:r>
            <a:r>
              <a:rPr lang="en-US" dirty="0" smtClean="0"/>
              <a:t> to limit model capacity</a:t>
            </a:r>
          </a:p>
          <a:p>
            <a:endParaRPr lang="en-US" dirty="0"/>
          </a:p>
        </p:txBody>
      </p:sp>
    </p:spTree>
    <p:extLst>
      <p:ext uri="{BB962C8B-B14F-4D97-AF65-F5344CB8AC3E}">
        <p14:creationId xmlns:p14="http://schemas.microsoft.com/office/powerpoint/2010/main" val="19959313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a:t>
            </a:r>
            <a:r>
              <a:rPr lang="en-US" dirty="0" err="1" smtClean="0"/>
              <a:t>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242887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smtClean="0"/>
              <a:t>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520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a:t>
            </a:r>
            <a:r>
              <a:rPr lang="en-US" dirty="0" err="1" smtClean="0"/>
              <a:t>Autoencoder</a:t>
            </a:r>
            <a:endParaRPr lang="en-US" dirty="0"/>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5680635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29773"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29774"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29775"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29776"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90554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30816"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30817"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30818"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30819"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30820"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903345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smtClean="0"/>
              <a:t>VAE Architecture</a:t>
            </a:r>
            <a:endParaRPr lang="en-US" dirty="0"/>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31802"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31803"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31804"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9373205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smtClean="0"/>
              <a:t>VAE Loss</a:t>
            </a:r>
            <a:endParaRPr lang="en-US" dirty="0"/>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32788"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57526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33812"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lstStyle/>
          <a:p>
            <a:endParaRPr lang="en-US"/>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1812856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14756</TotalTime>
  <Words>2552</Words>
  <Application>Microsoft Macintosh PowerPoint</Application>
  <PresentationFormat>Widescreen</PresentationFormat>
  <Paragraphs>602</Paragraphs>
  <Slides>111</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18" baseType="lpstr">
      <vt:lpstr>Calibri</vt:lpstr>
      <vt:lpstr>Cambria Math</vt:lpstr>
      <vt:lpstr>Karla</vt:lpstr>
      <vt:lpstr>Times</vt:lpstr>
      <vt:lpstr>Arial</vt:lpstr>
      <vt:lpstr>GEC_template</vt:lpstr>
      <vt:lpstr>Equation</vt:lpstr>
      <vt:lpstr>Transfer Learning  Transfer Learning through Semi-supervised Deep Generative Models</vt:lpstr>
      <vt:lpstr>Outline </vt:lpstr>
      <vt:lpstr>Autoencoders</vt:lpstr>
      <vt:lpstr>Neural Networks</vt:lpstr>
      <vt:lpstr>Quick Review</vt:lpstr>
      <vt:lpstr>Quick Review (cont)</vt:lpstr>
      <vt:lpstr>Quick Review (cont)</vt:lpstr>
      <vt:lpstr>Quick Review (cont)</vt:lpstr>
      <vt:lpstr>Quick Review (cont)</vt:lpstr>
      <vt:lpstr>Quick Review (cont)</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PowerPoint Presentation</vt:lpstr>
      <vt:lpstr>PowerPoint Presentation</vt:lpstr>
      <vt:lpstr>Training VAE</vt:lpstr>
      <vt:lpstr>Training VAE</vt:lpstr>
      <vt:lpstr>Training VAE</vt:lpstr>
      <vt:lpstr>Blending VAE</vt:lpstr>
      <vt:lpstr>Parameter space VAE</vt:lpstr>
      <vt:lpstr>Parameter space VAE</vt:lpstr>
      <vt:lpstr>Generative models</vt:lpstr>
      <vt:lpstr>Autoencoders</vt:lpstr>
      <vt:lpstr>Structure of Autoencoders</vt:lpstr>
      <vt:lpstr>Undercomplete Autoencoders</vt:lpstr>
      <vt:lpstr>Overcomplete Autoencoders</vt:lpstr>
      <vt:lpstr>Variational Autoencoders</vt:lpstr>
      <vt:lpstr>Variational Autoencoders</vt:lpstr>
      <vt:lpstr>Variational Autoencoder</vt:lpstr>
      <vt:lpstr>VAE Likelihood</vt:lpstr>
      <vt:lpstr>VAE Likelihood</vt:lpstr>
      <vt:lpstr>VAE Architecture</vt:lpstr>
      <vt:lpstr>VAE Loss</vt:lpstr>
      <vt:lpstr>PowerPoint Presentation</vt:lpstr>
      <vt:lpstr>PowerPoint Presentation</vt:lpstr>
      <vt:lpstr>Training VAE</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164</cp:revision>
  <dcterms:created xsi:type="dcterms:W3CDTF">2018-06-13T00:26:17Z</dcterms:created>
  <dcterms:modified xsi:type="dcterms:W3CDTF">2019-01-20T19:22:38Z</dcterms:modified>
</cp:coreProperties>
</file>